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notesMasterIdLst>
    <p:notesMasterId r:id="rId76"/>
  </p:notesMasterIdLst>
  <p:handoutMasterIdLst>
    <p:handoutMasterId r:id="rId77"/>
  </p:handoutMasterIdLst>
  <p:sldIdLst>
    <p:sldId id="268" r:id="rId2"/>
    <p:sldId id="269" r:id="rId3"/>
    <p:sldId id="318" r:id="rId4"/>
    <p:sldId id="485" r:id="rId5"/>
    <p:sldId id="545" r:id="rId6"/>
    <p:sldId id="378" r:id="rId7"/>
    <p:sldId id="427" r:id="rId8"/>
    <p:sldId id="542" r:id="rId9"/>
    <p:sldId id="543" r:id="rId10"/>
    <p:sldId id="384" r:id="rId11"/>
    <p:sldId id="383" r:id="rId12"/>
    <p:sldId id="546" r:id="rId13"/>
    <p:sldId id="389" r:id="rId14"/>
    <p:sldId id="394" r:id="rId15"/>
    <p:sldId id="395" r:id="rId16"/>
    <p:sldId id="390" r:id="rId17"/>
    <p:sldId id="391" r:id="rId18"/>
    <p:sldId id="392" r:id="rId19"/>
    <p:sldId id="404" r:id="rId20"/>
    <p:sldId id="403" r:id="rId21"/>
    <p:sldId id="396" r:id="rId22"/>
    <p:sldId id="397" r:id="rId23"/>
    <p:sldId id="381" r:id="rId24"/>
    <p:sldId id="398" r:id="rId25"/>
    <p:sldId id="422" r:id="rId26"/>
    <p:sldId id="428" r:id="rId27"/>
    <p:sldId id="399" r:id="rId28"/>
    <p:sldId id="401" r:id="rId29"/>
    <p:sldId id="402" r:id="rId30"/>
    <p:sldId id="409" r:id="rId31"/>
    <p:sldId id="411" r:id="rId32"/>
    <p:sldId id="412" r:id="rId33"/>
    <p:sldId id="413" r:id="rId34"/>
    <p:sldId id="414" r:id="rId35"/>
    <p:sldId id="417" r:id="rId36"/>
    <p:sldId id="418" r:id="rId37"/>
    <p:sldId id="429" r:id="rId38"/>
    <p:sldId id="425" r:id="rId39"/>
    <p:sldId id="419" r:id="rId40"/>
    <p:sldId id="420" r:id="rId41"/>
    <p:sldId id="441" r:id="rId42"/>
    <p:sldId id="433" r:id="rId43"/>
    <p:sldId id="476" r:id="rId44"/>
    <p:sldId id="442" r:id="rId45"/>
    <p:sldId id="460" r:id="rId46"/>
    <p:sldId id="478" r:id="rId47"/>
    <p:sldId id="464" r:id="rId48"/>
    <p:sldId id="462" r:id="rId49"/>
    <p:sldId id="487" r:id="rId50"/>
    <p:sldId id="511" r:id="rId51"/>
    <p:sldId id="461" r:id="rId52"/>
    <p:sldId id="453" r:id="rId53"/>
    <p:sldId id="452" r:id="rId54"/>
    <p:sldId id="547" r:id="rId55"/>
    <p:sldId id="466" r:id="rId56"/>
    <p:sldId id="449" r:id="rId57"/>
    <p:sldId id="448" r:id="rId58"/>
    <p:sldId id="472" r:id="rId59"/>
    <p:sldId id="479" r:id="rId60"/>
    <p:sldId id="481" r:id="rId61"/>
    <p:sldId id="482" r:id="rId62"/>
    <p:sldId id="483" r:id="rId63"/>
    <p:sldId id="473" r:id="rId64"/>
    <p:sldId id="488" r:id="rId65"/>
    <p:sldId id="489" r:id="rId66"/>
    <p:sldId id="494" r:id="rId67"/>
    <p:sldId id="498" r:id="rId68"/>
    <p:sldId id="374" r:id="rId69"/>
    <p:sldId id="500" r:id="rId70"/>
    <p:sldId id="541" r:id="rId71"/>
    <p:sldId id="505" r:id="rId72"/>
    <p:sldId id="506" r:id="rId73"/>
    <p:sldId id="509" r:id="rId74"/>
    <p:sldId id="304" r:id="rId75"/>
  </p:sldIdLst>
  <p:sldSz cx="6858000" cy="9144000" type="screen4x3"/>
  <p:notesSz cx="6797675" cy="9874250"/>
  <p:defaultTextStyle>
    <a:defPPr>
      <a:defRPr lang="fr-FR"/>
    </a:defPPr>
    <a:lvl1pPr algn="r" rtl="0" fontAlgn="base">
      <a:spcBef>
        <a:spcPct val="0"/>
      </a:spcBef>
      <a:spcAft>
        <a:spcPct val="0"/>
      </a:spcAft>
      <a:defRPr sz="10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1919E5"/>
    <a:srgbClr val="006600"/>
    <a:srgbClr val="FF99FF"/>
    <a:srgbClr val="546BAA"/>
    <a:srgbClr val="D8CAC6"/>
    <a:srgbClr val="C2E0BE"/>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6" autoAdjust="0"/>
    <p:restoredTop sz="99456" autoAdjust="0"/>
  </p:normalViewPr>
  <p:slideViewPr>
    <p:cSldViewPr snapToGrid="0">
      <p:cViewPr>
        <p:scale>
          <a:sx n="70" d="100"/>
          <a:sy n="70" d="100"/>
        </p:scale>
        <p:origin x="-828" y="762"/>
      </p:cViewPr>
      <p:guideLst>
        <p:guide orient="horz" pos="2240"/>
        <p:guide pos="864"/>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6552"/>
    </p:cViewPr>
  </p:sorterViewPr>
  <p:notesViewPr>
    <p:cSldViewPr snapToGrid="0">
      <p:cViewPr varScale="1">
        <p:scale>
          <a:sx n="66" d="100"/>
          <a:sy n="66" d="100"/>
        </p:scale>
        <p:origin x="-1338" y="-114"/>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E5E8ED-3EBD-4601-863C-2AAB5E197D49}" type="doc">
      <dgm:prSet loTypeId="urn:microsoft.com/office/officeart/2011/layout/HexagonRadial" loCatId="officeonline" qsTypeId="urn:microsoft.com/office/officeart/2005/8/quickstyle/simple2" qsCatId="simple" csTypeId="urn:microsoft.com/office/officeart/2005/8/colors/accent2_3" csCatId="accent2" phldr="1"/>
      <dgm:spPr/>
      <dgm:t>
        <a:bodyPr/>
        <a:lstStyle/>
        <a:p>
          <a:endParaRPr lang="zh-TW" altLang="en-US"/>
        </a:p>
      </dgm:t>
    </dgm:pt>
    <dgm:pt modelId="{D12FA478-8975-45C0-B87A-C307E5CBF5FF}">
      <dgm:prSet phldrT="[文字]" custT="1"/>
      <dgm:spPr/>
      <dgm:t>
        <a:bodyPr/>
        <a:lstStyle/>
        <a:p>
          <a:r>
            <a:rPr lang="zh-TW" altLang="en-US" sz="2400" b="1" smtClean="0"/>
            <a:t>其他有關開放應用事項</a:t>
          </a:r>
          <a:endParaRPr lang="zh-TW" altLang="en-US" sz="2400" b="1" dirty="0"/>
        </a:p>
      </dgm:t>
    </dgm:pt>
    <dgm:pt modelId="{7B1B6E24-2B97-4D6C-89F4-F21ADC146DE6}" type="parTrans" cxnId="{B962D961-D28B-4530-BBB5-BEE57A67AB40}">
      <dgm:prSet/>
      <dgm:spPr/>
      <dgm:t>
        <a:bodyPr/>
        <a:lstStyle/>
        <a:p>
          <a:endParaRPr lang="zh-TW" altLang="en-US"/>
        </a:p>
      </dgm:t>
    </dgm:pt>
    <dgm:pt modelId="{3A5FA025-C4BB-4896-AFDA-DE8D49FEA562}" type="sibTrans" cxnId="{B962D961-D28B-4530-BBB5-BEE57A67AB40}">
      <dgm:prSet/>
      <dgm:spPr/>
      <dgm:t>
        <a:bodyPr/>
        <a:lstStyle/>
        <a:p>
          <a:endParaRPr lang="zh-TW" altLang="en-US"/>
        </a:p>
      </dgm:t>
    </dgm:pt>
    <dgm:pt modelId="{D5180A07-7093-49CC-A9B5-8B1C4799860B}">
      <dgm:prSet phldrT="[文字]" custT="1"/>
      <dgm:spPr/>
      <dgm:t>
        <a:bodyPr/>
        <a:lstStyle/>
        <a:p>
          <a:r>
            <a:rPr lang="zh-TW" altLang="en-US" sz="2400" b="1" dirty="0" smtClean="0">
              <a:solidFill>
                <a:srgbClr val="FFFF00"/>
              </a:solidFill>
            </a:rPr>
            <a:t>公布　　　目錄資訊</a:t>
          </a:r>
          <a:endParaRPr lang="zh-TW" altLang="en-US" sz="2400" b="1" dirty="0">
            <a:solidFill>
              <a:srgbClr val="FFFF00"/>
            </a:solidFill>
          </a:endParaRPr>
        </a:p>
      </dgm:t>
    </dgm:pt>
    <dgm:pt modelId="{5E63B728-22EC-47C9-A745-8B3BE642BC63}" type="parTrans" cxnId="{82BDEA96-747F-4170-9DA2-413F53F742AD}">
      <dgm:prSet/>
      <dgm:spPr/>
      <dgm:t>
        <a:bodyPr/>
        <a:lstStyle/>
        <a:p>
          <a:endParaRPr lang="zh-TW" altLang="en-US"/>
        </a:p>
      </dgm:t>
    </dgm:pt>
    <dgm:pt modelId="{ED5D6B78-AA7D-4D02-AF97-60BA532BE828}" type="sibTrans" cxnId="{82BDEA96-747F-4170-9DA2-413F53F742AD}">
      <dgm:prSet/>
      <dgm:spPr/>
      <dgm:t>
        <a:bodyPr/>
        <a:lstStyle/>
        <a:p>
          <a:endParaRPr lang="zh-TW" altLang="en-US"/>
        </a:p>
      </dgm:t>
    </dgm:pt>
    <dgm:pt modelId="{58D57533-C1FA-4799-AD79-9654E726FE22}">
      <dgm:prSet phldrT="[文字]" custT="1"/>
      <dgm:spPr/>
      <dgm:t>
        <a:bodyPr/>
        <a:lstStyle/>
        <a:p>
          <a:r>
            <a:rPr lang="zh-TW" altLang="en-US" sz="2400" b="1" smtClean="0"/>
            <a:t>提供　　　諮詢服務</a:t>
          </a:r>
          <a:endParaRPr lang="zh-TW" altLang="en-US" sz="2400" b="1" dirty="0"/>
        </a:p>
      </dgm:t>
    </dgm:pt>
    <dgm:pt modelId="{24EEB5C4-7C4A-4EB8-B049-CBA197B81579}" type="parTrans" cxnId="{3F1FD40A-CA8E-4FEF-9E87-EE775F07F395}">
      <dgm:prSet/>
      <dgm:spPr/>
      <dgm:t>
        <a:bodyPr/>
        <a:lstStyle/>
        <a:p>
          <a:endParaRPr lang="zh-TW" altLang="en-US"/>
        </a:p>
      </dgm:t>
    </dgm:pt>
    <dgm:pt modelId="{6DBE0475-A89B-4FD5-973A-488364478320}" type="sibTrans" cxnId="{3F1FD40A-CA8E-4FEF-9E87-EE775F07F395}">
      <dgm:prSet/>
      <dgm:spPr/>
      <dgm:t>
        <a:bodyPr/>
        <a:lstStyle/>
        <a:p>
          <a:endParaRPr lang="zh-TW" altLang="en-US"/>
        </a:p>
      </dgm:t>
    </dgm:pt>
    <dgm:pt modelId="{18C12F58-BB9A-4E71-99E1-74BE7A3A670C}">
      <dgm:prSet phldrT="[文字]" custT="1"/>
      <dgm:spPr/>
      <dgm:t>
        <a:bodyPr/>
        <a:lstStyle/>
        <a:p>
          <a:r>
            <a:rPr lang="zh-TW" altLang="en-US" sz="2400" b="1" dirty="0" smtClean="0">
              <a:solidFill>
                <a:srgbClr val="FFFF00"/>
              </a:solidFill>
            </a:rPr>
            <a:t>提供閱覽、抄錄或複製</a:t>
          </a:r>
          <a:endParaRPr lang="en-US" altLang="zh-TW" sz="2400" b="1" dirty="0" smtClean="0">
            <a:solidFill>
              <a:srgbClr val="FFFF00"/>
            </a:solidFill>
          </a:endParaRPr>
        </a:p>
        <a:p>
          <a:r>
            <a:rPr lang="en-US" altLang="zh-TW" sz="1800" b="1" dirty="0" smtClean="0">
              <a:solidFill>
                <a:srgbClr val="FFFF00"/>
              </a:solidFill>
            </a:rPr>
            <a:t>(</a:t>
          </a:r>
          <a:r>
            <a:rPr lang="zh-TW" altLang="en-US" sz="1800" b="1" dirty="0" smtClean="0">
              <a:solidFill>
                <a:srgbClr val="FFFF00"/>
              </a:solidFill>
            </a:rPr>
            <a:t>檔案申請應用</a:t>
          </a:r>
          <a:r>
            <a:rPr lang="en-US" altLang="zh-TW" sz="1800" b="1" dirty="0" smtClean="0">
              <a:solidFill>
                <a:srgbClr val="FFFF00"/>
              </a:solidFill>
            </a:rPr>
            <a:t>)</a:t>
          </a:r>
          <a:endParaRPr lang="zh-TW" altLang="en-US" sz="1800" b="1" dirty="0">
            <a:solidFill>
              <a:srgbClr val="FFFF00"/>
            </a:solidFill>
          </a:endParaRPr>
        </a:p>
      </dgm:t>
    </dgm:pt>
    <dgm:pt modelId="{6D2E8250-D73F-4311-A2EC-B84F71DEB5F7}" type="parTrans" cxnId="{0D838FFD-5656-47E5-8E89-7E5A02ED0AAF}">
      <dgm:prSet/>
      <dgm:spPr/>
      <dgm:t>
        <a:bodyPr/>
        <a:lstStyle/>
        <a:p>
          <a:endParaRPr lang="zh-TW" altLang="en-US"/>
        </a:p>
      </dgm:t>
    </dgm:pt>
    <dgm:pt modelId="{F744B665-E21B-473E-BB43-EE93F886632D}" type="sibTrans" cxnId="{0D838FFD-5656-47E5-8E89-7E5A02ED0AAF}">
      <dgm:prSet/>
      <dgm:spPr/>
      <dgm:t>
        <a:bodyPr/>
        <a:lstStyle/>
        <a:p>
          <a:endParaRPr lang="zh-TW" altLang="en-US"/>
        </a:p>
      </dgm:t>
    </dgm:pt>
    <dgm:pt modelId="{4D134856-2BDA-4887-AD86-79ACF6A22A00}">
      <dgm:prSet phldrT="[文字]" custT="1"/>
      <dgm:spPr/>
      <dgm:t>
        <a:bodyPr/>
        <a:lstStyle/>
        <a:p>
          <a:r>
            <a:rPr lang="zh-TW" altLang="en-US" sz="2400" b="1" smtClean="0"/>
            <a:t>檔案編輯或研究出版</a:t>
          </a:r>
          <a:endParaRPr lang="zh-TW" altLang="en-US" sz="2400" b="1" dirty="0"/>
        </a:p>
      </dgm:t>
    </dgm:pt>
    <dgm:pt modelId="{0579538E-60F9-461C-8C78-B56910B87680}" type="parTrans" cxnId="{F956D96B-EA47-4849-88B4-C701F124CC5A}">
      <dgm:prSet/>
      <dgm:spPr/>
      <dgm:t>
        <a:bodyPr/>
        <a:lstStyle/>
        <a:p>
          <a:endParaRPr lang="zh-TW" altLang="en-US"/>
        </a:p>
      </dgm:t>
    </dgm:pt>
    <dgm:pt modelId="{14F9DB0F-C361-49CA-9B58-A542D2DD954E}" type="sibTrans" cxnId="{F956D96B-EA47-4849-88B4-C701F124CC5A}">
      <dgm:prSet/>
      <dgm:spPr/>
      <dgm:t>
        <a:bodyPr/>
        <a:lstStyle/>
        <a:p>
          <a:endParaRPr lang="zh-TW" altLang="en-US"/>
        </a:p>
      </dgm:t>
    </dgm:pt>
    <dgm:pt modelId="{CB332932-0C38-4CCC-8449-DAAF9E9F418E}">
      <dgm:prSet phldrT="[文字]" custT="1"/>
      <dgm:spPr/>
      <dgm:t>
        <a:bodyPr/>
        <a:lstStyle/>
        <a:p>
          <a:r>
            <a:rPr lang="zh-TW" altLang="en-US" sz="2400" b="1" smtClean="0"/>
            <a:t>展覽</a:t>
          </a:r>
          <a:endParaRPr lang="zh-TW" altLang="en-US" sz="2400" b="1" dirty="0"/>
        </a:p>
      </dgm:t>
    </dgm:pt>
    <dgm:pt modelId="{50964470-A605-4239-B29C-69F5DB516A48}" type="parTrans" cxnId="{C9BAC179-0E04-491B-ACF8-CE17F99271B2}">
      <dgm:prSet/>
      <dgm:spPr/>
      <dgm:t>
        <a:bodyPr/>
        <a:lstStyle/>
        <a:p>
          <a:endParaRPr lang="zh-TW" altLang="en-US"/>
        </a:p>
      </dgm:t>
    </dgm:pt>
    <dgm:pt modelId="{C8D6F389-3C75-4CD9-A5B1-15A7AD488B92}" type="sibTrans" cxnId="{C9BAC179-0E04-491B-ACF8-CE17F99271B2}">
      <dgm:prSet/>
      <dgm:spPr/>
      <dgm:t>
        <a:bodyPr/>
        <a:lstStyle/>
        <a:p>
          <a:endParaRPr lang="zh-TW" altLang="en-US"/>
        </a:p>
      </dgm:t>
    </dgm:pt>
    <dgm:pt modelId="{DD92E6D2-1F6C-4D9F-9600-067F7FD6A41D}">
      <dgm:prSet phldrT="[文字]" custT="1"/>
      <dgm:spPr/>
      <dgm:t>
        <a:bodyPr/>
        <a:lstStyle/>
        <a:p>
          <a:r>
            <a:rPr lang="zh-TW" altLang="en-US" sz="2400" b="1" dirty="0" smtClean="0">
              <a:solidFill>
                <a:srgbClr val="FFFF00"/>
              </a:solidFill>
            </a:rPr>
            <a:t>機關借調　或調用</a:t>
          </a:r>
          <a:endParaRPr lang="zh-TW" altLang="en-US" sz="2400" b="1" dirty="0">
            <a:solidFill>
              <a:srgbClr val="FFFF00"/>
            </a:solidFill>
          </a:endParaRPr>
        </a:p>
      </dgm:t>
    </dgm:pt>
    <dgm:pt modelId="{A4D69B2F-18E4-45A3-B19F-9131653341BD}" type="parTrans" cxnId="{9A82FAE4-FE5C-49DE-8FF0-01DD81F10B3A}">
      <dgm:prSet/>
      <dgm:spPr/>
      <dgm:t>
        <a:bodyPr/>
        <a:lstStyle/>
        <a:p>
          <a:endParaRPr lang="zh-TW" altLang="en-US"/>
        </a:p>
      </dgm:t>
    </dgm:pt>
    <dgm:pt modelId="{6B18FB26-658B-431C-8D6C-50FD7140F79D}" type="sibTrans" cxnId="{9A82FAE4-FE5C-49DE-8FF0-01DD81F10B3A}">
      <dgm:prSet/>
      <dgm:spPr/>
      <dgm:t>
        <a:bodyPr/>
        <a:lstStyle/>
        <a:p>
          <a:endParaRPr lang="zh-TW" altLang="en-US"/>
        </a:p>
      </dgm:t>
    </dgm:pt>
    <dgm:pt modelId="{F438DEB3-B38B-4930-BE46-F32BF8BEE65C}" type="pres">
      <dgm:prSet presAssocID="{EFE5E8ED-3EBD-4601-863C-2AAB5E197D49}" presName="Name0" presStyleCnt="0">
        <dgm:presLayoutVars>
          <dgm:chMax val="1"/>
          <dgm:chPref val="1"/>
          <dgm:dir/>
          <dgm:animOne val="branch"/>
          <dgm:animLvl val="lvl"/>
        </dgm:presLayoutVars>
      </dgm:prSet>
      <dgm:spPr/>
      <dgm:t>
        <a:bodyPr/>
        <a:lstStyle/>
        <a:p>
          <a:endParaRPr lang="zh-TW" altLang="en-US"/>
        </a:p>
      </dgm:t>
    </dgm:pt>
    <dgm:pt modelId="{462ECECD-2121-4697-9003-18E8C955D293}" type="pres">
      <dgm:prSet presAssocID="{D12FA478-8975-45C0-B87A-C307E5CBF5FF}" presName="Parent" presStyleLbl="node0" presStyleIdx="0" presStyleCnt="1" custScaleX="100030" custScaleY="86776">
        <dgm:presLayoutVars>
          <dgm:chMax val="6"/>
          <dgm:chPref val="6"/>
        </dgm:presLayoutVars>
      </dgm:prSet>
      <dgm:spPr/>
      <dgm:t>
        <a:bodyPr/>
        <a:lstStyle/>
        <a:p>
          <a:endParaRPr lang="zh-TW" altLang="en-US"/>
        </a:p>
      </dgm:t>
    </dgm:pt>
    <dgm:pt modelId="{6D500A8D-A2D5-4146-9632-692597623B71}" type="pres">
      <dgm:prSet presAssocID="{D5180A07-7093-49CC-A9B5-8B1C4799860B}" presName="Accent1" presStyleCnt="0"/>
      <dgm:spPr/>
      <dgm:t>
        <a:bodyPr/>
        <a:lstStyle/>
        <a:p>
          <a:endParaRPr lang="zh-TW" altLang="en-US"/>
        </a:p>
      </dgm:t>
    </dgm:pt>
    <dgm:pt modelId="{5D448094-1F4A-4C81-AFAE-88203B1AF935}" type="pres">
      <dgm:prSet presAssocID="{D5180A07-7093-49CC-A9B5-8B1C4799860B}" presName="Accent" presStyleLbl="bgShp" presStyleIdx="0" presStyleCnt="6"/>
      <dgm:spPr/>
      <dgm:t>
        <a:bodyPr/>
        <a:lstStyle/>
        <a:p>
          <a:endParaRPr lang="zh-TW" altLang="en-US"/>
        </a:p>
      </dgm:t>
    </dgm:pt>
    <dgm:pt modelId="{A1795A70-40FD-434D-BCF7-EB4DB38C5DDF}" type="pres">
      <dgm:prSet presAssocID="{D5180A07-7093-49CC-A9B5-8B1C4799860B}" presName="Child1" presStyleLbl="node1" presStyleIdx="0" presStyleCnt="6" custScaleX="121380" custLinFactNeighborX="-569" custLinFactNeighborY="8820">
        <dgm:presLayoutVars>
          <dgm:chMax val="0"/>
          <dgm:chPref val="0"/>
          <dgm:bulletEnabled val="1"/>
        </dgm:presLayoutVars>
      </dgm:prSet>
      <dgm:spPr/>
      <dgm:t>
        <a:bodyPr/>
        <a:lstStyle/>
        <a:p>
          <a:endParaRPr lang="zh-TW" altLang="en-US"/>
        </a:p>
      </dgm:t>
    </dgm:pt>
    <dgm:pt modelId="{012511B0-4134-4FF5-9852-08B0E96CE48A}" type="pres">
      <dgm:prSet presAssocID="{58D57533-C1FA-4799-AD79-9654E726FE22}" presName="Accent2" presStyleCnt="0"/>
      <dgm:spPr/>
      <dgm:t>
        <a:bodyPr/>
        <a:lstStyle/>
        <a:p>
          <a:endParaRPr lang="zh-TW" altLang="en-US"/>
        </a:p>
      </dgm:t>
    </dgm:pt>
    <dgm:pt modelId="{5EC6B924-E0A5-46C8-86DA-3BE1581B6455}" type="pres">
      <dgm:prSet presAssocID="{58D57533-C1FA-4799-AD79-9654E726FE22}" presName="Accent" presStyleLbl="bgShp" presStyleIdx="1" presStyleCnt="6"/>
      <dgm:spPr/>
      <dgm:t>
        <a:bodyPr/>
        <a:lstStyle/>
        <a:p>
          <a:endParaRPr lang="zh-TW" altLang="en-US"/>
        </a:p>
      </dgm:t>
    </dgm:pt>
    <dgm:pt modelId="{AFCCBCFD-85DE-4C91-A555-C0ACD2A58E3F}" type="pres">
      <dgm:prSet presAssocID="{58D57533-C1FA-4799-AD79-9654E726FE22}" presName="Child2" presStyleLbl="node1" presStyleIdx="1" presStyleCnt="6" custScaleX="121380" custLinFactNeighborX="10734" custLinFactNeighborY="4647">
        <dgm:presLayoutVars>
          <dgm:chMax val="0"/>
          <dgm:chPref val="0"/>
          <dgm:bulletEnabled val="1"/>
        </dgm:presLayoutVars>
      </dgm:prSet>
      <dgm:spPr/>
      <dgm:t>
        <a:bodyPr/>
        <a:lstStyle/>
        <a:p>
          <a:endParaRPr lang="zh-TW" altLang="en-US"/>
        </a:p>
      </dgm:t>
    </dgm:pt>
    <dgm:pt modelId="{630EB531-492B-44E1-B57F-6FBCC5EDBBA5}" type="pres">
      <dgm:prSet presAssocID="{18C12F58-BB9A-4E71-99E1-74BE7A3A670C}" presName="Accent3" presStyleCnt="0"/>
      <dgm:spPr/>
      <dgm:t>
        <a:bodyPr/>
        <a:lstStyle/>
        <a:p>
          <a:endParaRPr lang="zh-TW" altLang="en-US"/>
        </a:p>
      </dgm:t>
    </dgm:pt>
    <dgm:pt modelId="{41E1AB7A-BEB7-463E-ABBC-C36FA86E1DBE}" type="pres">
      <dgm:prSet presAssocID="{18C12F58-BB9A-4E71-99E1-74BE7A3A670C}" presName="Accent" presStyleLbl="bgShp" presStyleIdx="2" presStyleCnt="6"/>
      <dgm:spPr/>
      <dgm:t>
        <a:bodyPr/>
        <a:lstStyle/>
        <a:p>
          <a:endParaRPr lang="zh-TW" altLang="en-US"/>
        </a:p>
      </dgm:t>
    </dgm:pt>
    <dgm:pt modelId="{154C66AD-A292-4635-969B-5077EB75991B}" type="pres">
      <dgm:prSet presAssocID="{18C12F58-BB9A-4E71-99E1-74BE7A3A670C}" presName="Child3" presStyleLbl="node1" presStyleIdx="2" presStyleCnt="6" custScaleX="121380" custLinFactNeighborX="10734" custLinFactNeighborY="-6013">
        <dgm:presLayoutVars>
          <dgm:chMax val="0"/>
          <dgm:chPref val="0"/>
          <dgm:bulletEnabled val="1"/>
        </dgm:presLayoutVars>
      </dgm:prSet>
      <dgm:spPr/>
      <dgm:t>
        <a:bodyPr/>
        <a:lstStyle/>
        <a:p>
          <a:endParaRPr lang="zh-TW" altLang="en-US"/>
        </a:p>
      </dgm:t>
    </dgm:pt>
    <dgm:pt modelId="{DC7D8698-7C47-407E-A898-316B0C306CDF}" type="pres">
      <dgm:prSet presAssocID="{4D134856-2BDA-4887-AD86-79ACF6A22A00}" presName="Accent4" presStyleCnt="0"/>
      <dgm:spPr/>
      <dgm:t>
        <a:bodyPr/>
        <a:lstStyle/>
        <a:p>
          <a:endParaRPr lang="zh-TW" altLang="en-US"/>
        </a:p>
      </dgm:t>
    </dgm:pt>
    <dgm:pt modelId="{7B19E225-C4F8-434F-A4A1-3041171D3736}" type="pres">
      <dgm:prSet presAssocID="{4D134856-2BDA-4887-AD86-79ACF6A22A00}" presName="Accent" presStyleLbl="bgShp" presStyleIdx="3" presStyleCnt="6"/>
      <dgm:spPr/>
      <dgm:t>
        <a:bodyPr/>
        <a:lstStyle/>
        <a:p>
          <a:endParaRPr lang="zh-TW" altLang="en-US"/>
        </a:p>
      </dgm:t>
    </dgm:pt>
    <dgm:pt modelId="{847961B1-51C4-493F-87E5-61B20EE72ADC}" type="pres">
      <dgm:prSet presAssocID="{4D134856-2BDA-4887-AD86-79ACF6A22A00}" presName="Child4" presStyleLbl="node1" presStyleIdx="3" presStyleCnt="6" custScaleX="121380" custLinFactNeighborX="-569" custLinFactNeighborY="-10256">
        <dgm:presLayoutVars>
          <dgm:chMax val="0"/>
          <dgm:chPref val="0"/>
          <dgm:bulletEnabled val="1"/>
        </dgm:presLayoutVars>
      </dgm:prSet>
      <dgm:spPr/>
      <dgm:t>
        <a:bodyPr/>
        <a:lstStyle/>
        <a:p>
          <a:endParaRPr lang="zh-TW" altLang="en-US"/>
        </a:p>
      </dgm:t>
    </dgm:pt>
    <dgm:pt modelId="{3ED71565-76C8-4CC8-BA6E-4249B3F5040D}" type="pres">
      <dgm:prSet presAssocID="{CB332932-0C38-4CCC-8449-DAAF9E9F418E}" presName="Accent5" presStyleCnt="0"/>
      <dgm:spPr/>
      <dgm:t>
        <a:bodyPr/>
        <a:lstStyle/>
        <a:p>
          <a:endParaRPr lang="zh-TW" altLang="en-US"/>
        </a:p>
      </dgm:t>
    </dgm:pt>
    <dgm:pt modelId="{51FD68D5-1759-4D85-968F-CC36EB0108B2}" type="pres">
      <dgm:prSet presAssocID="{CB332932-0C38-4CCC-8449-DAAF9E9F418E}" presName="Accent" presStyleLbl="bgShp" presStyleIdx="4" presStyleCnt="6"/>
      <dgm:spPr/>
      <dgm:t>
        <a:bodyPr/>
        <a:lstStyle/>
        <a:p>
          <a:endParaRPr lang="zh-TW" altLang="en-US"/>
        </a:p>
      </dgm:t>
    </dgm:pt>
    <dgm:pt modelId="{4EFFEB02-1360-4103-933F-815FBC0B4351}" type="pres">
      <dgm:prSet presAssocID="{CB332932-0C38-4CCC-8449-DAAF9E9F418E}" presName="Child5" presStyleLbl="node1" presStyleIdx="4" presStyleCnt="6" custScaleX="121380" custLinFactNeighborX="-11446" custLinFactNeighborY="-1671">
        <dgm:presLayoutVars>
          <dgm:chMax val="0"/>
          <dgm:chPref val="0"/>
          <dgm:bulletEnabled val="1"/>
        </dgm:presLayoutVars>
      </dgm:prSet>
      <dgm:spPr/>
      <dgm:t>
        <a:bodyPr/>
        <a:lstStyle/>
        <a:p>
          <a:endParaRPr lang="zh-TW" altLang="en-US"/>
        </a:p>
      </dgm:t>
    </dgm:pt>
    <dgm:pt modelId="{9EE4A1EC-12E1-4352-A11E-3A7097EA7D61}" type="pres">
      <dgm:prSet presAssocID="{DD92E6D2-1F6C-4D9F-9600-067F7FD6A41D}" presName="Accent6" presStyleCnt="0"/>
      <dgm:spPr/>
      <dgm:t>
        <a:bodyPr/>
        <a:lstStyle/>
        <a:p>
          <a:endParaRPr lang="zh-TW" altLang="en-US"/>
        </a:p>
      </dgm:t>
    </dgm:pt>
    <dgm:pt modelId="{D4136DE6-475F-4D64-9A5B-99A01EFC7961}" type="pres">
      <dgm:prSet presAssocID="{DD92E6D2-1F6C-4D9F-9600-067F7FD6A41D}" presName="Accent" presStyleLbl="bgShp" presStyleIdx="5" presStyleCnt="6"/>
      <dgm:spPr/>
      <dgm:t>
        <a:bodyPr/>
        <a:lstStyle/>
        <a:p>
          <a:endParaRPr lang="zh-TW" altLang="en-US"/>
        </a:p>
      </dgm:t>
    </dgm:pt>
    <dgm:pt modelId="{6ACA608C-91EF-439E-9A7C-05D35532438C}" type="pres">
      <dgm:prSet presAssocID="{DD92E6D2-1F6C-4D9F-9600-067F7FD6A41D}" presName="Child6" presStyleLbl="node1" presStyleIdx="5" presStyleCnt="6" custScaleX="121380" custLinFactNeighborX="-11446" custLinFactNeighborY="9194">
        <dgm:presLayoutVars>
          <dgm:chMax val="0"/>
          <dgm:chPref val="0"/>
          <dgm:bulletEnabled val="1"/>
        </dgm:presLayoutVars>
      </dgm:prSet>
      <dgm:spPr/>
      <dgm:t>
        <a:bodyPr/>
        <a:lstStyle/>
        <a:p>
          <a:endParaRPr lang="zh-TW" altLang="en-US"/>
        </a:p>
      </dgm:t>
    </dgm:pt>
  </dgm:ptLst>
  <dgm:cxnLst>
    <dgm:cxn modelId="{82BDEA96-747F-4170-9DA2-413F53F742AD}" srcId="{D12FA478-8975-45C0-B87A-C307E5CBF5FF}" destId="{D5180A07-7093-49CC-A9B5-8B1C4799860B}" srcOrd="0" destOrd="0" parTransId="{5E63B728-22EC-47C9-A745-8B3BE642BC63}" sibTransId="{ED5D6B78-AA7D-4D02-AF97-60BA532BE828}"/>
    <dgm:cxn modelId="{0D838FFD-5656-47E5-8E89-7E5A02ED0AAF}" srcId="{D12FA478-8975-45C0-B87A-C307E5CBF5FF}" destId="{18C12F58-BB9A-4E71-99E1-74BE7A3A670C}" srcOrd="2" destOrd="0" parTransId="{6D2E8250-D73F-4311-A2EC-B84F71DEB5F7}" sibTransId="{F744B665-E21B-473E-BB43-EE93F886632D}"/>
    <dgm:cxn modelId="{85EE4C5D-935C-4E56-BE9A-7148003EDD1E}" type="presOf" srcId="{EFE5E8ED-3EBD-4601-863C-2AAB5E197D49}" destId="{F438DEB3-B38B-4930-BE46-F32BF8BEE65C}" srcOrd="0" destOrd="0" presId="urn:microsoft.com/office/officeart/2011/layout/HexagonRadial"/>
    <dgm:cxn modelId="{F956D96B-EA47-4849-88B4-C701F124CC5A}" srcId="{D12FA478-8975-45C0-B87A-C307E5CBF5FF}" destId="{4D134856-2BDA-4887-AD86-79ACF6A22A00}" srcOrd="3" destOrd="0" parTransId="{0579538E-60F9-461C-8C78-B56910B87680}" sibTransId="{14F9DB0F-C361-49CA-9B58-A542D2DD954E}"/>
    <dgm:cxn modelId="{9A82FAE4-FE5C-49DE-8FF0-01DD81F10B3A}" srcId="{D12FA478-8975-45C0-B87A-C307E5CBF5FF}" destId="{DD92E6D2-1F6C-4D9F-9600-067F7FD6A41D}" srcOrd="5" destOrd="0" parTransId="{A4D69B2F-18E4-45A3-B19F-9131653341BD}" sibTransId="{6B18FB26-658B-431C-8D6C-50FD7140F79D}"/>
    <dgm:cxn modelId="{6E59F6F7-E129-4CC3-A87D-63B755313958}" type="presOf" srcId="{58D57533-C1FA-4799-AD79-9654E726FE22}" destId="{AFCCBCFD-85DE-4C91-A555-C0ACD2A58E3F}" srcOrd="0" destOrd="0" presId="urn:microsoft.com/office/officeart/2011/layout/HexagonRadial"/>
    <dgm:cxn modelId="{827EB8B8-B327-433D-8DAA-CC0C0A384859}" type="presOf" srcId="{CB332932-0C38-4CCC-8449-DAAF9E9F418E}" destId="{4EFFEB02-1360-4103-933F-815FBC0B4351}" srcOrd="0" destOrd="0" presId="urn:microsoft.com/office/officeart/2011/layout/HexagonRadial"/>
    <dgm:cxn modelId="{75553D06-1F7F-4A51-A828-DF9501F7F0E5}" type="presOf" srcId="{4D134856-2BDA-4887-AD86-79ACF6A22A00}" destId="{847961B1-51C4-493F-87E5-61B20EE72ADC}" srcOrd="0" destOrd="0" presId="urn:microsoft.com/office/officeart/2011/layout/HexagonRadial"/>
    <dgm:cxn modelId="{3F1FD40A-CA8E-4FEF-9E87-EE775F07F395}" srcId="{D12FA478-8975-45C0-B87A-C307E5CBF5FF}" destId="{58D57533-C1FA-4799-AD79-9654E726FE22}" srcOrd="1" destOrd="0" parTransId="{24EEB5C4-7C4A-4EB8-B049-CBA197B81579}" sibTransId="{6DBE0475-A89B-4FD5-973A-488364478320}"/>
    <dgm:cxn modelId="{F53FE453-02E2-4AA2-BD96-F1B61EF9A91F}" type="presOf" srcId="{18C12F58-BB9A-4E71-99E1-74BE7A3A670C}" destId="{154C66AD-A292-4635-969B-5077EB75991B}" srcOrd="0" destOrd="0" presId="urn:microsoft.com/office/officeart/2011/layout/HexagonRadial"/>
    <dgm:cxn modelId="{B87B3350-664A-41FD-B163-9B6AC559990B}" type="presOf" srcId="{DD92E6D2-1F6C-4D9F-9600-067F7FD6A41D}" destId="{6ACA608C-91EF-439E-9A7C-05D35532438C}" srcOrd="0" destOrd="0" presId="urn:microsoft.com/office/officeart/2011/layout/HexagonRadial"/>
    <dgm:cxn modelId="{FF13382C-F455-4052-A3BC-A619C2F7B654}" type="presOf" srcId="{D12FA478-8975-45C0-B87A-C307E5CBF5FF}" destId="{462ECECD-2121-4697-9003-18E8C955D293}" srcOrd="0" destOrd="0" presId="urn:microsoft.com/office/officeart/2011/layout/HexagonRadial"/>
    <dgm:cxn modelId="{71EC10EF-DB37-400A-8486-2A083E4B20F4}" type="presOf" srcId="{D5180A07-7093-49CC-A9B5-8B1C4799860B}" destId="{A1795A70-40FD-434D-BCF7-EB4DB38C5DDF}" srcOrd="0" destOrd="0" presId="urn:microsoft.com/office/officeart/2011/layout/HexagonRadial"/>
    <dgm:cxn modelId="{C9BAC179-0E04-491B-ACF8-CE17F99271B2}" srcId="{D12FA478-8975-45C0-B87A-C307E5CBF5FF}" destId="{CB332932-0C38-4CCC-8449-DAAF9E9F418E}" srcOrd="4" destOrd="0" parTransId="{50964470-A605-4239-B29C-69F5DB516A48}" sibTransId="{C8D6F389-3C75-4CD9-A5B1-15A7AD488B92}"/>
    <dgm:cxn modelId="{B962D961-D28B-4530-BBB5-BEE57A67AB40}" srcId="{EFE5E8ED-3EBD-4601-863C-2AAB5E197D49}" destId="{D12FA478-8975-45C0-B87A-C307E5CBF5FF}" srcOrd="0" destOrd="0" parTransId="{7B1B6E24-2B97-4D6C-89F4-F21ADC146DE6}" sibTransId="{3A5FA025-C4BB-4896-AFDA-DE8D49FEA562}"/>
    <dgm:cxn modelId="{D2DED638-58F8-4AA8-9BC0-6A3D24335671}" type="presParOf" srcId="{F438DEB3-B38B-4930-BE46-F32BF8BEE65C}" destId="{462ECECD-2121-4697-9003-18E8C955D293}" srcOrd="0" destOrd="0" presId="urn:microsoft.com/office/officeart/2011/layout/HexagonRadial"/>
    <dgm:cxn modelId="{7E836995-BEC7-4067-9834-A46263E63F9E}" type="presParOf" srcId="{F438DEB3-B38B-4930-BE46-F32BF8BEE65C}" destId="{6D500A8D-A2D5-4146-9632-692597623B71}" srcOrd="1" destOrd="0" presId="urn:microsoft.com/office/officeart/2011/layout/HexagonRadial"/>
    <dgm:cxn modelId="{5C3F807D-67F3-4977-8CFA-EF0559F3EB8C}" type="presParOf" srcId="{6D500A8D-A2D5-4146-9632-692597623B71}" destId="{5D448094-1F4A-4C81-AFAE-88203B1AF935}" srcOrd="0" destOrd="0" presId="urn:microsoft.com/office/officeart/2011/layout/HexagonRadial"/>
    <dgm:cxn modelId="{EF8679D7-B558-4ABE-8C4D-E6C620CB80F1}" type="presParOf" srcId="{F438DEB3-B38B-4930-BE46-F32BF8BEE65C}" destId="{A1795A70-40FD-434D-BCF7-EB4DB38C5DDF}" srcOrd="2" destOrd="0" presId="urn:microsoft.com/office/officeart/2011/layout/HexagonRadial"/>
    <dgm:cxn modelId="{72FFA9AB-A465-4CB1-8029-D9DB48709006}" type="presParOf" srcId="{F438DEB3-B38B-4930-BE46-F32BF8BEE65C}" destId="{012511B0-4134-4FF5-9852-08B0E96CE48A}" srcOrd="3" destOrd="0" presId="urn:microsoft.com/office/officeart/2011/layout/HexagonRadial"/>
    <dgm:cxn modelId="{60312424-20C9-455D-9752-9A303FC5FF5E}" type="presParOf" srcId="{012511B0-4134-4FF5-9852-08B0E96CE48A}" destId="{5EC6B924-E0A5-46C8-86DA-3BE1581B6455}" srcOrd="0" destOrd="0" presId="urn:microsoft.com/office/officeart/2011/layout/HexagonRadial"/>
    <dgm:cxn modelId="{80C903E3-A299-44A9-AAFD-5B31A0D926FD}" type="presParOf" srcId="{F438DEB3-B38B-4930-BE46-F32BF8BEE65C}" destId="{AFCCBCFD-85DE-4C91-A555-C0ACD2A58E3F}" srcOrd="4" destOrd="0" presId="urn:microsoft.com/office/officeart/2011/layout/HexagonRadial"/>
    <dgm:cxn modelId="{5082796D-C5D9-497B-9CB5-206EE9CE2E4F}" type="presParOf" srcId="{F438DEB3-B38B-4930-BE46-F32BF8BEE65C}" destId="{630EB531-492B-44E1-B57F-6FBCC5EDBBA5}" srcOrd="5" destOrd="0" presId="urn:microsoft.com/office/officeart/2011/layout/HexagonRadial"/>
    <dgm:cxn modelId="{4EADE006-24B9-4D85-97BE-06AB0538AB68}" type="presParOf" srcId="{630EB531-492B-44E1-B57F-6FBCC5EDBBA5}" destId="{41E1AB7A-BEB7-463E-ABBC-C36FA86E1DBE}" srcOrd="0" destOrd="0" presId="urn:microsoft.com/office/officeart/2011/layout/HexagonRadial"/>
    <dgm:cxn modelId="{64D6A7BE-81C7-4A62-A789-B2030009A8B6}" type="presParOf" srcId="{F438DEB3-B38B-4930-BE46-F32BF8BEE65C}" destId="{154C66AD-A292-4635-969B-5077EB75991B}" srcOrd="6" destOrd="0" presId="urn:microsoft.com/office/officeart/2011/layout/HexagonRadial"/>
    <dgm:cxn modelId="{61DD2CB9-E65E-408A-8656-FE5285CFD06B}" type="presParOf" srcId="{F438DEB3-B38B-4930-BE46-F32BF8BEE65C}" destId="{DC7D8698-7C47-407E-A898-316B0C306CDF}" srcOrd="7" destOrd="0" presId="urn:microsoft.com/office/officeart/2011/layout/HexagonRadial"/>
    <dgm:cxn modelId="{1CF11200-78A8-4C64-A1EC-EFF2EE14B399}" type="presParOf" srcId="{DC7D8698-7C47-407E-A898-316B0C306CDF}" destId="{7B19E225-C4F8-434F-A4A1-3041171D3736}" srcOrd="0" destOrd="0" presId="urn:microsoft.com/office/officeart/2011/layout/HexagonRadial"/>
    <dgm:cxn modelId="{D0E0A8BD-1504-4AB3-8B71-984FC0659A91}" type="presParOf" srcId="{F438DEB3-B38B-4930-BE46-F32BF8BEE65C}" destId="{847961B1-51C4-493F-87E5-61B20EE72ADC}" srcOrd="8" destOrd="0" presId="urn:microsoft.com/office/officeart/2011/layout/HexagonRadial"/>
    <dgm:cxn modelId="{34561157-7D77-43A0-98E0-A249E1FC1AD1}" type="presParOf" srcId="{F438DEB3-B38B-4930-BE46-F32BF8BEE65C}" destId="{3ED71565-76C8-4CC8-BA6E-4249B3F5040D}" srcOrd="9" destOrd="0" presId="urn:microsoft.com/office/officeart/2011/layout/HexagonRadial"/>
    <dgm:cxn modelId="{283FAC35-6382-45EA-942C-B16C563F027D}" type="presParOf" srcId="{3ED71565-76C8-4CC8-BA6E-4249B3F5040D}" destId="{51FD68D5-1759-4D85-968F-CC36EB0108B2}" srcOrd="0" destOrd="0" presId="urn:microsoft.com/office/officeart/2011/layout/HexagonRadial"/>
    <dgm:cxn modelId="{9FB8FF98-1A2C-45E9-A37B-5F9DF7D7A49F}" type="presParOf" srcId="{F438DEB3-B38B-4930-BE46-F32BF8BEE65C}" destId="{4EFFEB02-1360-4103-933F-815FBC0B4351}" srcOrd="10" destOrd="0" presId="urn:microsoft.com/office/officeart/2011/layout/HexagonRadial"/>
    <dgm:cxn modelId="{5D3466A6-BE94-4430-9CF0-44C21C5F140E}" type="presParOf" srcId="{F438DEB3-B38B-4930-BE46-F32BF8BEE65C}" destId="{9EE4A1EC-12E1-4352-A11E-3A7097EA7D61}" srcOrd="11" destOrd="0" presId="urn:microsoft.com/office/officeart/2011/layout/HexagonRadial"/>
    <dgm:cxn modelId="{7E1DAD86-6418-4824-BAEF-95D479CCD7D4}" type="presParOf" srcId="{9EE4A1EC-12E1-4352-A11E-3A7097EA7D61}" destId="{D4136DE6-475F-4D64-9A5B-99A01EFC7961}" srcOrd="0" destOrd="0" presId="urn:microsoft.com/office/officeart/2011/layout/HexagonRadial"/>
    <dgm:cxn modelId="{052FE793-BA5C-4BC9-BD96-A5E864425968}" type="presParOf" srcId="{F438DEB3-B38B-4930-BE46-F32BF8BEE65C}" destId="{6ACA608C-91EF-439E-9A7C-05D35532438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481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solidFill>
                  <a:schemeClr val="tx1"/>
                </a:solidFill>
                <a:ea typeface="+mn-ea"/>
              </a:defRPr>
            </a:lvl1pPr>
          </a:lstStyle>
          <a:p>
            <a:pPr>
              <a:defRPr/>
            </a:pPr>
            <a:endParaRPr lang="en-US" altLang="zh-TW"/>
          </a:p>
        </p:txBody>
      </p:sp>
      <p:sp>
        <p:nvSpPr>
          <p:cNvPr id="92163" name="Rectangle 3"/>
          <p:cNvSpPr>
            <a:spLocks noGrp="1" noChangeArrowheads="1"/>
          </p:cNvSpPr>
          <p:nvPr>
            <p:ph type="dt" sz="quarter" idx="1"/>
          </p:nvPr>
        </p:nvSpPr>
        <p:spPr bwMode="auto">
          <a:xfrm>
            <a:off x="3851275" y="0"/>
            <a:ext cx="294481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mn-ea"/>
              </a:defRPr>
            </a:lvl1pPr>
          </a:lstStyle>
          <a:p>
            <a:pPr>
              <a:defRPr/>
            </a:pPr>
            <a:endParaRPr lang="en-US" altLang="zh-TW"/>
          </a:p>
        </p:txBody>
      </p:sp>
      <p:sp>
        <p:nvSpPr>
          <p:cNvPr id="92164" name="Rectangle 4"/>
          <p:cNvSpPr>
            <a:spLocks noGrp="1" noChangeArrowheads="1"/>
          </p:cNvSpPr>
          <p:nvPr>
            <p:ph type="ftr" sz="quarter" idx="2"/>
          </p:nvPr>
        </p:nvSpPr>
        <p:spPr bwMode="auto">
          <a:xfrm>
            <a:off x="0" y="9378950"/>
            <a:ext cx="2944813"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solidFill>
                  <a:schemeClr val="tx1"/>
                </a:solidFill>
                <a:ea typeface="+mn-ea"/>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92165" name="Rectangle 5"/>
          <p:cNvSpPr>
            <a:spLocks noGrp="1" noChangeArrowheads="1"/>
          </p:cNvSpPr>
          <p:nvPr>
            <p:ph type="sldNum" sz="quarter" idx="3"/>
          </p:nvPr>
        </p:nvSpPr>
        <p:spPr bwMode="auto">
          <a:xfrm>
            <a:off x="3851275" y="9378950"/>
            <a:ext cx="2944813"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mn-ea"/>
              </a:defRPr>
            </a:lvl1pPr>
          </a:lstStyle>
          <a:p>
            <a:pPr>
              <a:defRPr/>
            </a:pPr>
            <a:fld id="{B37C7FEA-A013-4884-B786-A930B14DBAF6}" type="slidenum">
              <a:rPr lang="zh-TW" altLang="en-US"/>
              <a:pPr>
                <a:defRPr/>
              </a:pPr>
              <a:t>‹#›</a:t>
            </a:fld>
            <a:endParaRPr lang="en-US" altLang="zh-TW"/>
          </a:p>
        </p:txBody>
      </p:sp>
    </p:spTree>
    <p:extLst>
      <p:ext uri="{BB962C8B-B14F-4D97-AF65-F5344CB8AC3E}">
        <p14:creationId xmlns:p14="http://schemas.microsoft.com/office/powerpoint/2010/main" val="2293178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81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b="0">
                <a:solidFill>
                  <a:schemeClr val="tx1"/>
                </a:solidFill>
                <a:ea typeface="+mn-ea"/>
              </a:defRPr>
            </a:lvl1pPr>
          </a:lstStyle>
          <a:p>
            <a:pPr>
              <a:defRPr/>
            </a:pPr>
            <a:endParaRPr lang="en-GB"/>
          </a:p>
        </p:txBody>
      </p:sp>
      <p:sp>
        <p:nvSpPr>
          <p:cNvPr id="22531" name="Rectangle 3"/>
          <p:cNvSpPr>
            <a:spLocks noGrp="1" noChangeArrowheads="1"/>
          </p:cNvSpPr>
          <p:nvPr>
            <p:ph type="dt" idx="1"/>
          </p:nvPr>
        </p:nvSpPr>
        <p:spPr bwMode="auto">
          <a:xfrm>
            <a:off x="3851275" y="0"/>
            <a:ext cx="2944813" cy="4937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mn-ea"/>
              </a:defRPr>
            </a:lvl1pPr>
          </a:lstStyle>
          <a:p>
            <a:pPr>
              <a:defRPr/>
            </a:pPr>
            <a:endParaRPr lang="en-GB"/>
          </a:p>
        </p:txBody>
      </p:sp>
      <p:sp>
        <p:nvSpPr>
          <p:cNvPr id="83972" name="Rectangle 4"/>
          <p:cNvSpPr>
            <a:spLocks noGrp="1" noRot="1" noChangeAspect="1" noChangeArrowheads="1" noTextEdit="1"/>
          </p:cNvSpPr>
          <p:nvPr>
            <p:ph type="sldImg" idx="2"/>
          </p:nvPr>
        </p:nvSpPr>
        <p:spPr bwMode="auto">
          <a:xfrm>
            <a:off x="2009775" y="739775"/>
            <a:ext cx="2778125"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79450" y="4691063"/>
            <a:ext cx="5438775" cy="44434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9378950"/>
            <a:ext cx="2944813"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b="0">
                <a:solidFill>
                  <a:schemeClr val="tx1"/>
                </a:solidFill>
                <a:ea typeface="+mn-ea"/>
              </a:defRPr>
            </a:lvl1pPr>
          </a:lstStyle>
          <a:p>
            <a:pPr>
              <a:defRPr/>
            </a:pPr>
            <a:r>
              <a:rPr lang="en-US" altLang="zh-TW" smtClean="0"/>
              <a:t>【</a:t>
            </a:r>
            <a:r>
              <a:rPr lang="zh-TW" altLang="en-US" smtClean="0"/>
              <a:t>版權為檔案管理局所有</a:t>
            </a:r>
            <a:r>
              <a:rPr lang="en-US" altLang="zh-TW" smtClean="0"/>
              <a:t>】</a:t>
            </a:r>
            <a:endParaRPr lang="en-GB"/>
          </a:p>
        </p:txBody>
      </p:sp>
      <p:sp>
        <p:nvSpPr>
          <p:cNvPr id="22535" name="Rectangle 7"/>
          <p:cNvSpPr>
            <a:spLocks noGrp="1" noChangeArrowheads="1"/>
          </p:cNvSpPr>
          <p:nvPr>
            <p:ph type="sldNum" sz="quarter" idx="5"/>
          </p:nvPr>
        </p:nvSpPr>
        <p:spPr bwMode="auto">
          <a:xfrm>
            <a:off x="3851275" y="9378950"/>
            <a:ext cx="2944813" cy="493713"/>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mn-ea"/>
              </a:defRPr>
            </a:lvl1pPr>
          </a:lstStyle>
          <a:p>
            <a:pPr>
              <a:defRPr/>
            </a:pPr>
            <a:fld id="{8B74A7CC-1428-467C-A3B5-F205D39FF3DA}" type="slidenum">
              <a:rPr lang="en-GB"/>
              <a:pPr>
                <a:defRPr/>
              </a:pPr>
              <a:t>‹#›</a:t>
            </a:fld>
            <a:endParaRPr lang="en-GB"/>
          </a:p>
        </p:txBody>
      </p:sp>
    </p:spTree>
    <p:extLst>
      <p:ext uri="{BB962C8B-B14F-4D97-AF65-F5344CB8AC3E}">
        <p14:creationId xmlns:p14="http://schemas.microsoft.com/office/powerpoint/2010/main" val="326747803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2009775" y="739775"/>
            <a:ext cx="2778125" cy="3703638"/>
          </a:xfrm>
          <a:ln/>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TW" smtClean="0"/>
          </a:p>
        </p:txBody>
      </p:sp>
      <p:sp>
        <p:nvSpPr>
          <p:cNvPr id="2" name="頁尾版面配置區 1"/>
          <p:cNvSpPr>
            <a:spLocks noGrp="1"/>
          </p:cNvSpPr>
          <p:nvPr>
            <p:ph type="ftr" sz="quarter" idx="10"/>
          </p:nvPr>
        </p:nvSpPr>
        <p:spPr/>
        <p:txBody>
          <a:bodyPr/>
          <a:lstStyle/>
          <a:p>
            <a:pPr>
              <a:defRPr/>
            </a:pPr>
            <a:r>
              <a:rPr lang="en-US" altLang="zh-TW" smtClean="0"/>
              <a:t>【</a:t>
            </a:r>
            <a:r>
              <a:rPr lang="zh-TW" altLang="en-US" smtClean="0"/>
              <a:t>版權為檔案管理局所有</a:t>
            </a:r>
            <a:r>
              <a:rPr lang="en-US" altLang="zh-TW" smtClean="0"/>
              <a:t>】</a:t>
            </a:r>
            <a:endParaRPr lang="en-GB"/>
          </a:p>
        </p:txBody>
      </p:sp>
      <p:sp>
        <p:nvSpPr>
          <p:cNvPr id="3" name="投影片編號版面配置區 2"/>
          <p:cNvSpPr>
            <a:spLocks noGrp="1"/>
          </p:cNvSpPr>
          <p:nvPr>
            <p:ph type="sldNum" sz="quarter" idx="11"/>
          </p:nvPr>
        </p:nvSpPr>
        <p:spPr/>
        <p:txBody>
          <a:bodyPr/>
          <a:lstStyle/>
          <a:p>
            <a:pPr>
              <a:defRPr/>
            </a:pPr>
            <a:fld id="{8B74A7CC-1428-467C-A3B5-F205D39FF3DA}"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2014538" y="744538"/>
            <a:ext cx="2773362" cy="3698875"/>
          </a:xfrm>
          <a:ln/>
        </p:spPr>
      </p:sp>
      <p:sp>
        <p:nvSpPr>
          <p:cNvPr id="86019" name="Rectangle 3"/>
          <p:cNvSpPr>
            <a:spLocks noGrp="1" noChangeArrowheads="1"/>
          </p:cNvSpPr>
          <p:nvPr>
            <p:ph type="body" idx="1"/>
          </p:nvPr>
        </p:nvSpPr>
        <p:spPr>
          <a:xfrm>
            <a:off x="904875" y="4687888"/>
            <a:ext cx="4987925"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
        <p:nvSpPr>
          <p:cNvPr id="2" name="頁尾版面配置區 1"/>
          <p:cNvSpPr>
            <a:spLocks noGrp="1"/>
          </p:cNvSpPr>
          <p:nvPr>
            <p:ph type="ftr" sz="quarter" idx="10"/>
          </p:nvPr>
        </p:nvSpPr>
        <p:spPr/>
        <p:txBody>
          <a:bodyPr/>
          <a:lstStyle/>
          <a:p>
            <a:pPr>
              <a:defRPr/>
            </a:pPr>
            <a:r>
              <a:rPr lang="en-US" altLang="zh-TW" smtClean="0"/>
              <a:t>【</a:t>
            </a:r>
            <a:r>
              <a:rPr lang="zh-TW" altLang="en-US" smtClean="0"/>
              <a:t>版權為檔案管理局所有</a:t>
            </a:r>
            <a:r>
              <a:rPr lang="en-US" altLang="zh-TW" smtClean="0"/>
              <a:t>】</a:t>
            </a:r>
            <a:endParaRPr lang="en-GB"/>
          </a:p>
        </p:txBody>
      </p:sp>
      <p:sp>
        <p:nvSpPr>
          <p:cNvPr id="3" name="投影片編號版面配置區 2"/>
          <p:cNvSpPr>
            <a:spLocks noGrp="1"/>
          </p:cNvSpPr>
          <p:nvPr>
            <p:ph type="sldNum" sz="quarter" idx="11"/>
          </p:nvPr>
        </p:nvSpPr>
        <p:spPr/>
        <p:txBody>
          <a:bodyPr/>
          <a:lstStyle/>
          <a:p>
            <a:pPr>
              <a:defRPr/>
            </a:pPr>
            <a:fld id="{8B74A7CC-1428-467C-A3B5-F205D39FF3DA}" type="slidenum">
              <a:rPr lang="en-GB" smtClean="0"/>
              <a:pPr>
                <a:defRPr/>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2014538" y="744538"/>
            <a:ext cx="2773362" cy="3698875"/>
          </a:xfrm>
          <a:ln/>
        </p:spPr>
      </p:sp>
      <p:sp>
        <p:nvSpPr>
          <p:cNvPr id="87043" name="Rectangle 3"/>
          <p:cNvSpPr>
            <a:spLocks noGrp="1" noChangeArrowheads="1"/>
          </p:cNvSpPr>
          <p:nvPr>
            <p:ph type="body" idx="1"/>
          </p:nvPr>
        </p:nvSpPr>
        <p:spPr>
          <a:xfrm>
            <a:off x="904875" y="4687888"/>
            <a:ext cx="4987925" cy="444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7" tIns="45704" rIns="91407" bIns="45704"/>
          <a:lstStyle/>
          <a:p>
            <a:pPr eaLnBrk="1" hangingPunct="1"/>
            <a:endParaRPr lang="zh-TW" altLang="en-US" smtClean="0"/>
          </a:p>
        </p:txBody>
      </p:sp>
      <p:sp>
        <p:nvSpPr>
          <p:cNvPr id="2" name="頁尾版面配置區 1"/>
          <p:cNvSpPr>
            <a:spLocks noGrp="1"/>
          </p:cNvSpPr>
          <p:nvPr>
            <p:ph type="ftr" sz="quarter" idx="10"/>
          </p:nvPr>
        </p:nvSpPr>
        <p:spPr/>
        <p:txBody>
          <a:bodyPr/>
          <a:lstStyle/>
          <a:p>
            <a:pPr>
              <a:defRPr/>
            </a:pPr>
            <a:r>
              <a:rPr lang="en-US" altLang="zh-TW" smtClean="0"/>
              <a:t>【</a:t>
            </a:r>
            <a:r>
              <a:rPr lang="zh-TW" altLang="en-US" smtClean="0"/>
              <a:t>版權為檔案管理局所有</a:t>
            </a:r>
            <a:r>
              <a:rPr lang="en-US" altLang="zh-TW" smtClean="0"/>
              <a:t>】</a:t>
            </a:r>
            <a:endParaRPr lang="en-GB"/>
          </a:p>
        </p:txBody>
      </p:sp>
      <p:sp>
        <p:nvSpPr>
          <p:cNvPr id="3" name="投影片編號版面配置區 2"/>
          <p:cNvSpPr>
            <a:spLocks noGrp="1"/>
          </p:cNvSpPr>
          <p:nvPr>
            <p:ph type="sldNum" sz="quarter" idx="11"/>
          </p:nvPr>
        </p:nvSpPr>
        <p:spPr/>
        <p:txBody>
          <a:bodyPr/>
          <a:lstStyle/>
          <a:p>
            <a:pPr>
              <a:defRPr/>
            </a:pPr>
            <a:fld id="{8B74A7CC-1428-467C-A3B5-F205D39FF3DA}" type="slidenum">
              <a:rPr lang="en-GB" smtClean="0"/>
              <a:pPr>
                <a:defRPr/>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a:xfrm>
            <a:off x="2009775" y="739775"/>
            <a:ext cx="2778125" cy="3703638"/>
          </a:xfrm>
          <a:ln/>
        </p:spPr>
      </p:sp>
      <p:sp>
        <p:nvSpPr>
          <p:cNvPr id="88067"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231B3F2D-AD52-4DE1-90FD-C4101B3CEB2A}" type="slidenum">
              <a:rPr lang="en-GB" smtClean="0"/>
              <a:pPr>
                <a:defRPr/>
              </a:pPr>
              <a:t>45</a:t>
            </a:fld>
            <a:endParaRPr lang="en-GB"/>
          </a:p>
        </p:txBody>
      </p:sp>
      <p:sp>
        <p:nvSpPr>
          <p:cNvPr id="2" name="頁尾版面配置區 1"/>
          <p:cNvSpPr>
            <a:spLocks noGrp="1"/>
          </p:cNvSpPr>
          <p:nvPr>
            <p:ph type="ftr" sz="quarter" idx="10"/>
          </p:nvPr>
        </p:nvSpPr>
        <p:spPr/>
        <p:txBody>
          <a:bodyPr/>
          <a:lstStyle/>
          <a:p>
            <a:pPr>
              <a:defRPr/>
            </a:pPr>
            <a:r>
              <a:rPr lang="en-US" altLang="zh-TW" smtClean="0"/>
              <a:t>【</a:t>
            </a:r>
            <a:r>
              <a:rPr lang="zh-TW" altLang="en-US" smtClean="0"/>
              <a:t>版權為檔案管理局所有</a:t>
            </a:r>
            <a:r>
              <a:rPr lang="en-US" altLang="zh-TW" smtClean="0"/>
              <a:t>】</a:t>
            </a: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a:xfrm>
            <a:off x="2009775" y="739775"/>
            <a:ext cx="2778125" cy="3703638"/>
          </a:xfrm>
          <a:ln/>
        </p:spPr>
      </p:sp>
      <p:sp>
        <p:nvSpPr>
          <p:cNvPr id="89091"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A687B227-9621-435E-BB18-FEF76CD7046A}" type="slidenum">
              <a:rPr lang="en-GB" smtClean="0"/>
              <a:pPr>
                <a:defRPr/>
              </a:pPr>
              <a:t>46</a:t>
            </a:fld>
            <a:endParaRPr lang="en-GB"/>
          </a:p>
        </p:txBody>
      </p:sp>
      <p:sp>
        <p:nvSpPr>
          <p:cNvPr id="2" name="頁尾版面配置區 1"/>
          <p:cNvSpPr>
            <a:spLocks noGrp="1"/>
          </p:cNvSpPr>
          <p:nvPr>
            <p:ph type="ftr" sz="quarter" idx="10"/>
          </p:nvPr>
        </p:nvSpPr>
        <p:spPr/>
        <p:txBody>
          <a:bodyPr/>
          <a:lstStyle/>
          <a:p>
            <a:pPr>
              <a:defRPr/>
            </a:pPr>
            <a:r>
              <a:rPr lang="en-US" altLang="zh-TW" smtClean="0"/>
              <a:t>【</a:t>
            </a:r>
            <a:r>
              <a:rPr lang="zh-TW" altLang="en-US" smtClean="0"/>
              <a:t>版權為檔案管理局所有</a:t>
            </a:r>
            <a:r>
              <a:rPr lang="en-US" altLang="zh-TW" smtClean="0"/>
              <a:t>】</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2009775" y="739775"/>
            <a:ext cx="2778125" cy="3703638"/>
          </a:xfrm>
          <a:ln/>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smtClean="0"/>
          </a:p>
        </p:txBody>
      </p:sp>
      <p:sp>
        <p:nvSpPr>
          <p:cNvPr id="2" name="頁尾版面配置區 1"/>
          <p:cNvSpPr>
            <a:spLocks noGrp="1"/>
          </p:cNvSpPr>
          <p:nvPr>
            <p:ph type="ftr" sz="quarter" idx="10"/>
          </p:nvPr>
        </p:nvSpPr>
        <p:spPr/>
        <p:txBody>
          <a:bodyPr/>
          <a:lstStyle/>
          <a:p>
            <a:pPr>
              <a:defRPr/>
            </a:pPr>
            <a:r>
              <a:rPr lang="en-US" altLang="zh-TW" smtClean="0"/>
              <a:t>【</a:t>
            </a:r>
            <a:r>
              <a:rPr lang="zh-TW" altLang="en-US" smtClean="0"/>
              <a:t>版權為檔案管理局所有</a:t>
            </a:r>
            <a:r>
              <a:rPr lang="en-US" altLang="zh-TW" smtClean="0"/>
              <a:t>】</a:t>
            </a:r>
            <a:endParaRPr lang="en-GB"/>
          </a:p>
        </p:txBody>
      </p:sp>
      <p:sp>
        <p:nvSpPr>
          <p:cNvPr id="3" name="投影片編號版面配置區 2"/>
          <p:cNvSpPr>
            <a:spLocks noGrp="1"/>
          </p:cNvSpPr>
          <p:nvPr>
            <p:ph type="sldNum" sz="quarter" idx="11"/>
          </p:nvPr>
        </p:nvSpPr>
        <p:spPr/>
        <p:txBody>
          <a:bodyPr/>
          <a:lstStyle/>
          <a:p>
            <a:pPr>
              <a:defRPr/>
            </a:pPr>
            <a:fld id="{8B74A7CC-1428-467C-A3B5-F205D39FF3DA}" type="slidenum">
              <a:rPr lang="en-GB" smtClean="0"/>
              <a:pPr>
                <a:defRPr/>
              </a:pPr>
              <a:t>70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514350" y="2840568"/>
            <a:ext cx="5829300" cy="1960033"/>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4F06734-6B07-431E-86F1-9E33B45B4314}" type="slidenum">
              <a:rPr lang="en-US" altLang="zh-TW"/>
              <a:pPr>
                <a:defRPr/>
              </a:pPr>
              <a:t>‹#›</a:t>
            </a:fld>
            <a:endParaRPr lang="en-US" altLang="zh-TW"/>
          </a:p>
        </p:txBody>
      </p:sp>
    </p:spTree>
    <p:extLst>
      <p:ext uri="{BB962C8B-B14F-4D97-AF65-F5344CB8AC3E}">
        <p14:creationId xmlns:p14="http://schemas.microsoft.com/office/powerpoint/2010/main" val="4066864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BC97150-A209-49A1-AFC3-29912C9A22F6}" type="slidenum">
              <a:rPr lang="en-US" altLang="zh-TW"/>
              <a:pPr>
                <a:defRPr/>
              </a:pPr>
              <a:t>‹#›</a:t>
            </a:fld>
            <a:endParaRPr lang="en-US" altLang="zh-TW"/>
          </a:p>
        </p:txBody>
      </p:sp>
    </p:spTree>
    <p:extLst>
      <p:ext uri="{BB962C8B-B14F-4D97-AF65-F5344CB8AC3E}">
        <p14:creationId xmlns:p14="http://schemas.microsoft.com/office/powerpoint/2010/main" val="56668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4972050" y="366185"/>
            <a:ext cx="1543050" cy="780203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42900" y="366185"/>
            <a:ext cx="4514850" cy="780203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D1EA1C5-1F57-4833-8883-334E83687730}" type="slidenum">
              <a:rPr lang="en-US" altLang="zh-TW"/>
              <a:pPr>
                <a:defRPr/>
              </a:pPr>
              <a:t>‹#›</a:t>
            </a:fld>
            <a:endParaRPr lang="en-US" altLang="zh-TW"/>
          </a:p>
        </p:txBody>
      </p:sp>
    </p:spTree>
    <p:extLst>
      <p:ext uri="{BB962C8B-B14F-4D97-AF65-F5344CB8AC3E}">
        <p14:creationId xmlns:p14="http://schemas.microsoft.com/office/powerpoint/2010/main" val="3983164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230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962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571500" y="1341967"/>
            <a:ext cx="6010275" cy="1333500"/>
          </a:xfrm>
          <a:prstGeom prst="rect">
            <a:avLst/>
          </a:prstGeom>
        </p:spPr>
        <p:txBody>
          <a:bodyPr/>
          <a:lstStyle>
            <a:lvl1pPr>
              <a:defRPr>
                <a:latin typeface="標楷體" pitchFamily="65" charset="-120"/>
                <a:ea typeface="標楷體" pitchFamily="65" charset="-120"/>
              </a:defRPr>
            </a:lvl1p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885825" y="2844800"/>
            <a:ext cx="2871788" cy="2590800"/>
          </a:xfrm>
          <a:prstGeom prst="rect">
            <a:avLst/>
          </a:prstGeo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quarter" idx="2"/>
          </p:nvPr>
        </p:nvSpPr>
        <p:spPr>
          <a:xfrm>
            <a:off x="3871912" y="2844800"/>
            <a:ext cx="2871788" cy="2590800"/>
          </a:xfrm>
          <a:prstGeom prst="rect">
            <a:avLst/>
          </a:prstGeo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885825" y="5638800"/>
            <a:ext cx="2871788" cy="2590800"/>
          </a:xfrm>
          <a:prstGeom prst="rect">
            <a:avLst/>
          </a:prstGeo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3871912" y="5638800"/>
            <a:ext cx="2871788" cy="2590800"/>
          </a:xfrm>
          <a:prstGeom prst="rect">
            <a:avLst/>
          </a:prstGeo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04400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64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862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DB4F03D-1291-4CD0-976D-BE064014AF23}" type="slidenum">
              <a:rPr lang="en-US" altLang="zh-TW"/>
              <a:pPr>
                <a:defRPr/>
              </a:pPr>
              <a:t>‹#›</a:t>
            </a:fld>
            <a:endParaRPr lang="en-US" altLang="zh-TW"/>
          </a:p>
        </p:txBody>
      </p:sp>
    </p:spTree>
    <p:extLst>
      <p:ext uri="{BB962C8B-B14F-4D97-AF65-F5344CB8AC3E}">
        <p14:creationId xmlns:p14="http://schemas.microsoft.com/office/powerpoint/2010/main" val="344313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541735" y="5875867"/>
            <a:ext cx="5829300" cy="1816100"/>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41735" y="3875618"/>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8468DC6-B687-4F5E-9ACD-06E3829D6B7A}" type="slidenum">
              <a:rPr lang="en-US" altLang="zh-TW"/>
              <a:pPr>
                <a:defRPr/>
              </a:pPr>
              <a:t>‹#›</a:t>
            </a:fld>
            <a:endParaRPr lang="en-US" altLang="zh-TW"/>
          </a:p>
        </p:txBody>
      </p:sp>
    </p:spTree>
    <p:extLst>
      <p:ext uri="{BB962C8B-B14F-4D97-AF65-F5344CB8AC3E}">
        <p14:creationId xmlns:p14="http://schemas.microsoft.com/office/powerpoint/2010/main" val="19265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D00DF84-2347-4CEF-865D-A0EB78000B31}" type="slidenum">
              <a:rPr lang="en-US" altLang="zh-TW"/>
              <a:pPr>
                <a:defRPr/>
              </a:pPr>
              <a:t>‹#›</a:t>
            </a:fld>
            <a:endParaRPr lang="en-US" altLang="zh-TW"/>
          </a:p>
        </p:txBody>
      </p:sp>
    </p:spTree>
    <p:extLst>
      <p:ext uri="{BB962C8B-B14F-4D97-AF65-F5344CB8AC3E}">
        <p14:creationId xmlns:p14="http://schemas.microsoft.com/office/powerpoint/2010/main" val="354289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E0B4B35-A165-4DAB-BF8D-4C71F211C8FD}" type="slidenum">
              <a:rPr lang="en-US" altLang="zh-TW"/>
              <a:pPr>
                <a:defRPr/>
              </a:pPr>
              <a:t>‹#›</a:t>
            </a:fld>
            <a:endParaRPr lang="en-US" altLang="zh-TW"/>
          </a:p>
        </p:txBody>
      </p:sp>
    </p:spTree>
    <p:extLst>
      <p:ext uri="{BB962C8B-B14F-4D97-AF65-F5344CB8AC3E}">
        <p14:creationId xmlns:p14="http://schemas.microsoft.com/office/powerpoint/2010/main" val="3491943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9670812-C28D-4A94-B5B3-2E29BA142198}" type="slidenum">
              <a:rPr lang="en-US" altLang="zh-TW"/>
              <a:pPr>
                <a:defRPr/>
              </a:pPr>
              <a:t>‹#›</a:t>
            </a:fld>
            <a:endParaRPr lang="en-US" altLang="zh-TW"/>
          </a:p>
        </p:txBody>
      </p:sp>
    </p:spTree>
    <p:extLst>
      <p:ext uri="{BB962C8B-B14F-4D97-AF65-F5344CB8AC3E}">
        <p14:creationId xmlns:p14="http://schemas.microsoft.com/office/powerpoint/2010/main" val="3641420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A1FE3FCD-53D5-4F61-B820-EA203A9006E8}" type="slidenum">
              <a:rPr lang="en-US" altLang="zh-TW"/>
              <a:pPr>
                <a:defRPr/>
              </a:pPr>
              <a:t>‹#›</a:t>
            </a:fld>
            <a:endParaRPr lang="en-US" altLang="zh-TW"/>
          </a:p>
        </p:txBody>
      </p:sp>
    </p:spTree>
    <p:extLst>
      <p:ext uri="{BB962C8B-B14F-4D97-AF65-F5344CB8AC3E}">
        <p14:creationId xmlns:p14="http://schemas.microsoft.com/office/powerpoint/2010/main" val="60581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42900" y="364067"/>
            <a:ext cx="2256235" cy="154940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0CE0418-9B6C-47CB-A8FD-93C4411ED459}" type="slidenum">
              <a:rPr lang="en-US" altLang="zh-TW"/>
              <a:pPr>
                <a:defRPr/>
              </a:pPr>
              <a:t>‹#›</a:t>
            </a:fld>
            <a:endParaRPr lang="en-US" altLang="zh-TW"/>
          </a:p>
        </p:txBody>
      </p:sp>
    </p:spTree>
    <p:extLst>
      <p:ext uri="{BB962C8B-B14F-4D97-AF65-F5344CB8AC3E}">
        <p14:creationId xmlns:p14="http://schemas.microsoft.com/office/powerpoint/2010/main" val="351007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344216" y="6400800"/>
            <a:ext cx="4114800" cy="755651"/>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B1629E9-93B8-446C-AFB4-4636861FFE35}" type="slidenum">
              <a:rPr lang="en-US" altLang="zh-TW"/>
              <a:pPr>
                <a:defRPr/>
              </a:pPr>
              <a:t>‹#›</a:t>
            </a:fld>
            <a:endParaRPr lang="en-US" altLang="zh-TW"/>
          </a:p>
        </p:txBody>
      </p:sp>
    </p:spTree>
    <p:extLst>
      <p:ext uri="{BB962C8B-B14F-4D97-AF65-F5344CB8AC3E}">
        <p14:creationId xmlns:p14="http://schemas.microsoft.com/office/powerpoint/2010/main" val="342287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184"/>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342900" y="2133601"/>
            <a:ext cx="6172200" cy="603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342900" y="8326967"/>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a:p>
        </p:txBody>
      </p:sp>
      <p:sp>
        <p:nvSpPr>
          <p:cNvPr id="1029" name="Rectangle 5"/>
          <p:cNvSpPr>
            <a:spLocks noGrp="1" noChangeArrowheads="1"/>
          </p:cNvSpPr>
          <p:nvPr>
            <p:ph type="ftr" sz="quarter" idx="3"/>
          </p:nvPr>
        </p:nvSpPr>
        <p:spPr bwMode="auto">
          <a:xfrm>
            <a:off x="2343150" y="8326967"/>
            <a:ext cx="21717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ltLang="zh-TW" smtClean="0"/>
              <a:t>【</a:t>
            </a:r>
            <a:r>
              <a:rPr lang="zh-TW" altLang="en-US" smtClean="0"/>
              <a:t>版權為檔案管理局所有</a:t>
            </a:r>
            <a:r>
              <a:rPr lang="en-US" altLang="zh-TW" smtClean="0"/>
              <a:t>】</a:t>
            </a:r>
            <a:endParaRPr lang="en-US" altLang="zh-TW"/>
          </a:p>
        </p:txBody>
      </p:sp>
      <p:sp>
        <p:nvSpPr>
          <p:cNvPr id="1030" name="Rectangle 6"/>
          <p:cNvSpPr>
            <a:spLocks noGrp="1" noChangeArrowheads="1"/>
          </p:cNvSpPr>
          <p:nvPr>
            <p:ph type="sldNum" sz="quarter" idx="4"/>
          </p:nvPr>
        </p:nvSpPr>
        <p:spPr bwMode="auto">
          <a:xfrm>
            <a:off x="4914900" y="8326967"/>
            <a:ext cx="16002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497B109F-E0DD-4E1F-8866-FA2B0DA5DA06}"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 id="2147484537" r:id="rId12"/>
    <p:sldLayoutId id="2147484538" r:id="rId13"/>
    <p:sldLayoutId id="2147484539" r:id="rId14"/>
    <p:sldLayoutId id="2147484540" r:id="rId15"/>
    <p:sldLayoutId id="2147484541" r:id="rId16"/>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eaLnBrk="1" fontAlgn="base" hangingPunct="1">
        <a:spcBef>
          <a:spcPct val="0"/>
        </a:spcBef>
        <a:spcAft>
          <a:spcPct val="0"/>
        </a:spcAft>
        <a:defRPr kumimoji="1" sz="4400">
          <a:solidFill>
            <a:schemeClr val="tx2"/>
          </a:solidFill>
          <a:latin typeface="Arial" charset="0"/>
          <a:ea typeface="新細明體" charset="-120"/>
        </a:defRPr>
      </a:lvl6pPr>
      <a:lvl7pPr marL="914400" algn="ctr" rtl="0" eaLnBrk="1" fontAlgn="base" hangingPunct="1">
        <a:spcBef>
          <a:spcPct val="0"/>
        </a:spcBef>
        <a:spcAft>
          <a:spcPct val="0"/>
        </a:spcAft>
        <a:defRPr kumimoji="1" sz="4400">
          <a:solidFill>
            <a:schemeClr val="tx2"/>
          </a:solidFill>
          <a:latin typeface="Arial" charset="0"/>
          <a:ea typeface="新細明體" charset="-120"/>
        </a:defRPr>
      </a:lvl7pPr>
      <a:lvl8pPr marL="1371600" algn="ctr" rtl="0" eaLnBrk="1" fontAlgn="base" hangingPunct="1">
        <a:spcBef>
          <a:spcPct val="0"/>
        </a:spcBef>
        <a:spcAft>
          <a:spcPct val="0"/>
        </a:spcAft>
        <a:defRPr kumimoji="1" sz="4400">
          <a:solidFill>
            <a:schemeClr val="tx2"/>
          </a:solidFill>
          <a:latin typeface="Arial" charset="0"/>
          <a:ea typeface="新細明體" charset="-120"/>
        </a:defRPr>
      </a:lvl8pPr>
      <a:lvl9pPr marL="1828800" algn="ctr" rtl="0" eaLnBrk="1" fontAlgn="base" hangingPunct="1">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lohas.archives.gov.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8.xml"/><Relationship Id="rId4" Type="http://schemas.openxmlformats.org/officeDocument/2006/relationships/slide" Target="slide1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alohas.archives.gov.tw/"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13899" y="2992967"/>
            <a:ext cx="6332561" cy="2463800"/>
          </a:xfrm>
        </p:spPr>
        <p:txBody>
          <a:bodyPr/>
          <a:lstStyle/>
          <a:p>
            <a:pPr eaLnBrk="1" hangingPunct="1"/>
            <a:r>
              <a:rPr lang="zh-TW" altLang="en-US" sz="6600" dirty="0" smtClean="0">
                <a:solidFill>
                  <a:srgbClr val="990000"/>
                </a:solidFill>
                <a:latin typeface="標楷體" pitchFamily="65" charset="-120"/>
                <a:ea typeface="標楷體" pitchFamily="65" charset="-120"/>
              </a:rPr>
              <a:t>檔案檢調與應用</a:t>
            </a:r>
            <a:r>
              <a:rPr lang="zh-TW" altLang="en-GB" dirty="0" smtClean="0">
                <a:solidFill>
                  <a:srgbClr val="990000"/>
                </a:solidFill>
                <a:latin typeface="標楷體" pitchFamily="65" charset="-120"/>
                <a:ea typeface="標楷體" pitchFamily="65" charset="-120"/>
              </a:rPr>
              <a:t/>
            </a:r>
            <a:br>
              <a:rPr lang="zh-TW" altLang="en-GB" dirty="0" smtClean="0">
                <a:solidFill>
                  <a:srgbClr val="990000"/>
                </a:solidFill>
                <a:latin typeface="標楷體" pitchFamily="65" charset="-120"/>
                <a:ea typeface="標楷體" pitchFamily="65" charset="-120"/>
              </a:rPr>
            </a:br>
            <a:r>
              <a:rPr lang="en-US" altLang="zh-TW" dirty="0" smtClean="0">
                <a:solidFill>
                  <a:srgbClr val="990000"/>
                </a:solidFill>
                <a:latin typeface="標楷體" pitchFamily="65" charset="-120"/>
                <a:ea typeface="標楷體" pitchFamily="65" charset="-120"/>
              </a:rPr>
              <a:t/>
            </a:r>
            <a:br>
              <a:rPr lang="en-US" altLang="zh-TW" dirty="0" smtClean="0">
                <a:solidFill>
                  <a:srgbClr val="990000"/>
                </a:solidFill>
                <a:latin typeface="標楷體" pitchFamily="65" charset="-120"/>
                <a:ea typeface="標楷體" pitchFamily="65" charset="-120"/>
              </a:rPr>
            </a:br>
            <a:r>
              <a:rPr lang="zh-TW" altLang="en-US" sz="4000" dirty="0">
                <a:latin typeface="標楷體" pitchFamily="65" charset="-120"/>
                <a:ea typeface="標楷體" pitchFamily="65" charset="-120"/>
              </a:rPr>
              <a:t>國家發展委員會</a:t>
            </a:r>
            <a:r>
              <a:rPr lang="zh-TW" altLang="en-US" sz="4000" dirty="0" smtClean="0">
                <a:latin typeface="標楷體" pitchFamily="65" charset="-120"/>
                <a:ea typeface="標楷體" pitchFamily="65" charset="-120"/>
              </a:rPr>
              <a:t>檔案管理局</a:t>
            </a:r>
            <a:r>
              <a:rPr lang="zh-TW" altLang="en-US" sz="4000" dirty="0" smtClean="0">
                <a:solidFill>
                  <a:srgbClr val="3333FF"/>
                </a:solidFill>
                <a:latin typeface="標楷體" pitchFamily="65" charset="-120"/>
                <a:ea typeface="標楷體" pitchFamily="65" charset="-120"/>
              </a:rPr>
              <a:t>    </a:t>
            </a:r>
            <a:r>
              <a:rPr lang="en-US" altLang="zh-TW" sz="3600" dirty="0" smtClean="0">
                <a:solidFill>
                  <a:srgbClr val="3333FF"/>
                </a:solidFill>
                <a:latin typeface="標楷體" pitchFamily="65" charset="-120"/>
                <a:ea typeface="標楷體" pitchFamily="65" charset="-120"/>
              </a:rPr>
              <a:t/>
            </a:r>
            <a:br>
              <a:rPr lang="en-US" altLang="zh-TW" sz="3600" dirty="0" smtClean="0">
                <a:solidFill>
                  <a:srgbClr val="3333FF"/>
                </a:solidFill>
                <a:latin typeface="標楷體" pitchFamily="65" charset="-120"/>
                <a:ea typeface="標楷體" pitchFamily="65" charset="-120"/>
              </a:rPr>
            </a:br>
            <a:endParaRPr lang="en-US" altLang="zh-TW" sz="3600" dirty="0" smtClean="0">
              <a:solidFill>
                <a:srgbClr val="3333FF"/>
              </a:solidFill>
              <a:latin typeface="標楷體" pitchFamily="65" charset="-120"/>
              <a:ea typeface="標楷體" pitchFamily="65" charset="-120"/>
            </a:endParaRPr>
          </a:p>
        </p:txBody>
      </p:sp>
      <p:pic>
        <p:nvPicPr>
          <p:cNvPr id="7171" name="圖片 1">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962901"/>
            <a:ext cx="2026444"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a:xfrm>
            <a:off x="4476465" y="8699975"/>
            <a:ext cx="2147816" cy="317500"/>
          </a:xfrm>
        </p:spPr>
        <p:txBody>
          <a:bodyPr/>
          <a:lstStyle/>
          <a:p>
            <a:pPr>
              <a:defRPr/>
            </a:pPr>
            <a:r>
              <a:rPr lang="en-US" altLang="zh-TW" sz="1200" dirty="0">
                <a:solidFill>
                  <a:srgbClr val="898989"/>
                </a:solidFill>
                <a:latin typeface="標楷體" pitchFamily="65" charset="-120"/>
              </a:rPr>
              <a:t>【</a:t>
            </a:r>
            <a:r>
              <a:rPr lang="zh-TW" altLang="en-US" sz="1200" dirty="0">
                <a:solidFill>
                  <a:srgbClr val="898989"/>
                </a:solidFill>
                <a:latin typeface="標楷體" pitchFamily="65" charset="-120"/>
              </a:rPr>
              <a:t>版權為檔案管理局所有</a:t>
            </a:r>
            <a:r>
              <a:rPr lang="en-US" altLang="zh-TW" sz="1200" dirty="0">
                <a:solidFill>
                  <a:srgbClr val="898989"/>
                </a:solidFill>
                <a:latin typeface="標楷體" pitchFamily="65" charset="-120"/>
              </a:rPr>
              <a:t>】</a:t>
            </a:r>
          </a:p>
          <a:p>
            <a:pPr>
              <a:defRPr/>
            </a:pPr>
            <a:fld id="{24F06734-6B07-431E-86F1-9E33B45B4314}" type="slidenum">
              <a:rPr lang="en-US" altLang="zh-TW" sz="1200" smtClean="0"/>
              <a:pPr>
                <a:defRPr/>
              </a:pPr>
              <a:t>1</a:t>
            </a:fld>
            <a:endParaRPr lang="en-US" altLang="zh-TW"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標題 1"/>
          <p:cNvSpPr>
            <a:spLocks noGrp="1"/>
          </p:cNvSpPr>
          <p:nvPr>
            <p:ph type="title"/>
          </p:nvPr>
        </p:nvSpPr>
        <p:spPr>
          <a:xfrm>
            <a:off x="571500" y="723900"/>
            <a:ext cx="6010275" cy="1729317"/>
          </a:xfrm>
        </p:spPr>
        <p:txBody>
          <a:bodyPr/>
          <a:lstStyle/>
          <a:p>
            <a:pPr eaLnBrk="1" hangingPunct="1"/>
            <a:r>
              <a:rPr lang="zh-TW" altLang="en-US" sz="6000" smtClean="0">
                <a:solidFill>
                  <a:srgbClr val="990000"/>
                </a:solidFill>
                <a:latin typeface="標楷體" pitchFamily="65" charset="-120"/>
                <a:ea typeface="標楷體" pitchFamily="65" charset="-120"/>
              </a:rPr>
              <a:t>何謂目錄彙送</a:t>
            </a:r>
          </a:p>
        </p:txBody>
      </p:sp>
      <p:sp>
        <p:nvSpPr>
          <p:cNvPr id="9219" name="內容版面配置區 2"/>
          <p:cNvSpPr>
            <a:spLocks noGrp="1"/>
          </p:cNvSpPr>
          <p:nvPr>
            <p:ph idx="1"/>
          </p:nvPr>
        </p:nvSpPr>
        <p:spPr>
          <a:xfrm>
            <a:off x="327422" y="2523068"/>
            <a:ext cx="6172200" cy="5526617"/>
          </a:xfrm>
        </p:spPr>
        <p:txBody>
          <a:bodyPr/>
          <a:lstStyle/>
          <a:p>
            <a:pPr marL="446088" indent="-446088" eaLnBrk="1" hangingPunct="1">
              <a:defRPr/>
            </a:pPr>
            <a:r>
              <a:rPr lang="zh-TW" altLang="en-US" sz="4000" dirty="0" smtClean="0">
                <a:solidFill>
                  <a:srgbClr val="000000"/>
                </a:solidFill>
                <a:latin typeface="標楷體"/>
                <a:ea typeface="標楷體"/>
              </a:rPr>
              <a:t>各機關依檔案管理局訂定之時程及規定，將</a:t>
            </a:r>
            <a:r>
              <a:rPr lang="zh-TW" altLang="en-US" sz="4000" dirty="0" smtClean="0">
                <a:solidFill>
                  <a:srgbClr val="FF0000"/>
                </a:solidFill>
                <a:latin typeface="標楷體"/>
                <a:ea typeface="標楷體"/>
              </a:rPr>
              <a:t>前半年</a:t>
            </a:r>
            <a:r>
              <a:rPr lang="zh-TW" altLang="en-US" sz="4000" dirty="0" smtClean="0">
                <a:solidFill>
                  <a:srgbClr val="000000"/>
                </a:solidFill>
                <a:latin typeface="標楷體"/>
                <a:ea typeface="標楷體"/>
              </a:rPr>
              <a:t>完成</a:t>
            </a:r>
            <a:r>
              <a:rPr lang="zh-TW" altLang="en-US" sz="4000" dirty="0" smtClean="0">
                <a:solidFill>
                  <a:srgbClr val="FF0000"/>
                </a:solidFill>
                <a:latin typeface="標楷體" panose="03000509000000000000" pitchFamily="65" charset="-120"/>
                <a:ea typeface="標楷體" panose="03000509000000000000" pitchFamily="65" charset="-120"/>
              </a:rPr>
              <a:t>新增</a:t>
            </a:r>
            <a:r>
              <a:rPr lang="zh-TW" altLang="en-US" sz="4000" dirty="0" smtClean="0">
                <a:solidFill>
                  <a:srgbClr val="000000"/>
                </a:solidFill>
                <a:latin typeface="標楷體" panose="03000509000000000000" pitchFamily="65" charset="-120"/>
                <a:ea typeface="標楷體" panose="03000509000000000000" pitchFamily="65" charset="-120"/>
              </a:rPr>
              <a:t>及</a:t>
            </a:r>
            <a:r>
              <a:rPr lang="zh-TW" altLang="en-US" sz="4000" dirty="0" smtClean="0">
                <a:solidFill>
                  <a:srgbClr val="FF0000"/>
                </a:solidFill>
                <a:latin typeface="標楷體" panose="03000509000000000000" pitchFamily="65" charset="-120"/>
                <a:ea typeface="標楷體" panose="03000509000000000000" pitchFamily="65" charset="-120"/>
              </a:rPr>
              <a:t>更新</a:t>
            </a:r>
            <a:r>
              <a:rPr lang="zh-TW" altLang="en-US" sz="4000" dirty="0" smtClean="0">
                <a:solidFill>
                  <a:srgbClr val="000000"/>
                </a:solidFill>
                <a:latin typeface="標楷體"/>
                <a:ea typeface="標楷體"/>
              </a:rPr>
              <a:t>之檔案電子目錄轉出後，以</a:t>
            </a:r>
            <a:r>
              <a:rPr lang="zh-TW" altLang="en-US" sz="4000" dirty="0" smtClean="0">
                <a:solidFill>
                  <a:srgbClr val="FF0000"/>
                </a:solidFill>
                <a:latin typeface="標楷體"/>
                <a:ea typeface="標楷體"/>
              </a:rPr>
              <a:t>機關檔案管理資訊網</a:t>
            </a:r>
            <a:r>
              <a:rPr lang="zh-TW" altLang="en-US" sz="4000" dirty="0" smtClean="0">
                <a:solidFill>
                  <a:srgbClr val="000000"/>
                </a:solidFill>
                <a:latin typeface="標楷體"/>
                <a:ea typeface="標楷體"/>
              </a:rPr>
              <a:t>所提供之</a:t>
            </a:r>
            <a:r>
              <a:rPr lang="zh-TW" altLang="en-US" sz="4000" dirty="0" smtClean="0">
                <a:solidFill>
                  <a:srgbClr val="FF0000"/>
                </a:solidFill>
                <a:latin typeface="標楷體"/>
                <a:ea typeface="標楷體"/>
              </a:rPr>
              <a:t>檔案目錄檢測軟體</a:t>
            </a:r>
            <a:r>
              <a:rPr lang="zh-TW" altLang="en-US" sz="4000" dirty="0" smtClean="0">
                <a:solidFill>
                  <a:srgbClr val="000000"/>
                </a:solidFill>
                <a:latin typeface="標楷體"/>
                <a:ea typeface="標楷體"/>
              </a:rPr>
              <a:t>檢測無誤後，再彙整送交檔案管理局公布之事項</a:t>
            </a:r>
            <a:endParaRPr lang="zh-TW" altLang="en-US" sz="4000" dirty="0" smtClean="0">
              <a:solidFill>
                <a:srgbClr val="002060"/>
              </a:solidFill>
              <a:latin typeface="+mj-ea"/>
              <a:ea typeface="+mj-ea"/>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10</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10</a:t>
            </a:fld>
            <a:endParaRPr lang="en-US" altLang="zh-TW"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標題 1"/>
          <p:cNvSpPr>
            <a:spLocks noGrp="1"/>
          </p:cNvSpPr>
          <p:nvPr>
            <p:ph type="title"/>
          </p:nvPr>
        </p:nvSpPr>
        <p:spPr>
          <a:xfrm>
            <a:off x="320279" y="975784"/>
            <a:ext cx="6339828" cy="1524000"/>
          </a:xfrm>
        </p:spPr>
        <p:txBody>
          <a:bodyPr/>
          <a:lstStyle/>
          <a:p>
            <a:pPr eaLnBrk="1" hangingPunct="1"/>
            <a:r>
              <a:rPr lang="zh-TW" altLang="en-US" sz="6000" dirty="0" smtClean="0">
                <a:solidFill>
                  <a:srgbClr val="990000"/>
                </a:solidFill>
                <a:latin typeface="標楷體" pitchFamily="65" charset="-120"/>
                <a:ea typeface="標楷體" pitchFamily="65" charset="-120"/>
              </a:rPr>
              <a:t>為何要做目錄彙送</a:t>
            </a:r>
          </a:p>
        </p:txBody>
      </p:sp>
      <p:sp>
        <p:nvSpPr>
          <p:cNvPr id="10243" name="內容版面配置區 2"/>
          <p:cNvSpPr>
            <a:spLocks noGrp="1"/>
          </p:cNvSpPr>
          <p:nvPr>
            <p:ph idx="1"/>
          </p:nvPr>
        </p:nvSpPr>
        <p:spPr>
          <a:xfrm>
            <a:off x="342900" y="2857500"/>
            <a:ext cx="6172200" cy="5310717"/>
          </a:xfrm>
        </p:spPr>
        <p:txBody>
          <a:bodyPr/>
          <a:lstStyle/>
          <a:p>
            <a:pPr marL="542925" indent="-542925" eaLnBrk="1" hangingPunct="1">
              <a:defRPr/>
            </a:pPr>
            <a:r>
              <a:rPr lang="zh-TW" altLang="en-US" sz="4000" dirty="0" smtClean="0">
                <a:solidFill>
                  <a:srgbClr val="000000"/>
                </a:solidFill>
                <a:latin typeface="標楷體"/>
                <a:ea typeface="標楷體"/>
              </a:rPr>
              <a:t>為</a:t>
            </a:r>
            <a:r>
              <a:rPr lang="zh-TW" altLang="en-US" sz="4000" dirty="0" smtClean="0">
                <a:solidFill>
                  <a:srgbClr val="FF0000"/>
                </a:solidFill>
                <a:latin typeface="標楷體"/>
                <a:ea typeface="標楷體"/>
              </a:rPr>
              <a:t>落實政府資訊公開</a:t>
            </a:r>
            <a:r>
              <a:rPr lang="zh-TW" altLang="en-US" sz="4000" dirty="0" smtClean="0">
                <a:solidFill>
                  <a:srgbClr val="000000"/>
                </a:solidFill>
                <a:latin typeface="標楷體"/>
                <a:ea typeface="標楷體"/>
              </a:rPr>
              <a:t>，滿足民眾</a:t>
            </a:r>
            <a:r>
              <a:rPr lang="zh-TW" altLang="en-US" sz="4000" dirty="0" smtClean="0">
                <a:solidFill>
                  <a:srgbClr val="FF0000"/>
                </a:solidFill>
                <a:latin typeface="標楷體"/>
                <a:ea typeface="標楷體"/>
              </a:rPr>
              <a:t>知的權利</a:t>
            </a:r>
            <a:endParaRPr lang="en-US" altLang="zh-TW" sz="4000" dirty="0" smtClean="0">
              <a:solidFill>
                <a:srgbClr val="002060"/>
              </a:solidFill>
              <a:latin typeface="+mj-ea"/>
              <a:ea typeface="+mj-ea"/>
            </a:endParaRPr>
          </a:p>
          <a:p>
            <a:pPr marL="542925" indent="-542925" eaLnBrk="1" hangingPunct="1">
              <a:defRPr/>
            </a:pPr>
            <a:r>
              <a:rPr lang="zh-TW" altLang="en-US" sz="4000" dirty="0" smtClean="0">
                <a:solidFill>
                  <a:srgbClr val="000000"/>
                </a:solidFill>
                <a:latin typeface="標楷體"/>
                <a:ea typeface="標楷體"/>
              </a:rPr>
              <a:t>集中分散之檔案資源，方便使用者一次查詢</a:t>
            </a:r>
            <a:endParaRPr lang="zh-TW" altLang="en-US" sz="4000" dirty="0" smtClean="0">
              <a:latin typeface="+mj-ea"/>
              <a:ea typeface="+mj-ea"/>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11</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11</a:t>
            </a:fld>
            <a:endParaRPr lang="en-US" altLang="zh-TW"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304800" y="692152"/>
            <a:ext cx="6172200" cy="1706033"/>
          </a:xfrm>
        </p:spPr>
        <p:txBody>
          <a:bodyPr/>
          <a:lstStyle/>
          <a:p>
            <a:pPr eaLnBrk="1" hangingPunct="1"/>
            <a:r>
              <a:rPr lang="zh-TW" altLang="en-US" sz="6000" smtClean="0">
                <a:solidFill>
                  <a:srgbClr val="990000"/>
                </a:solidFill>
                <a:latin typeface="標楷體" pitchFamily="65" charset="-120"/>
                <a:ea typeface="標楷體" pitchFamily="65" charset="-120"/>
              </a:rPr>
              <a:t>彙送範圍</a:t>
            </a:r>
            <a:endParaRPr lang="zh-TW" altLang="en-US" smtClean="0">
              <a:latin typeface="標楷體" pitchFamily="65" charset="-120"/>
              <a:ea typeface="標楷體" pitchFamily="65" charset="-120"/>
            </a:endParaRPr>
          </a:p>
        </p:txBody>
      </p:sp>
      <p:sp>
        <p:nvSpPr>
          <p:cNvPr id="25603" name="內容版面配置區 2"/>
          <p:cNvSpPr>
            <a:spLocks noGrp="1"/>
          </p:cNvSpPr>
          <p:nvPr>
            <p:ph idx="1"/>
          </p:nvPr>
        </p:nvSpPr>
        <p:spPr>
          <a:xfrm>
            <a:off x="350044" y="2478617"/>
            <a:ext cx="6172200" cy="5526616"/>
          </a:xfrm>
        </p:spPr>
        <p:txBody>
          <a:bodyPr/>
          <a:lstStyle/>
          <a:p>
            <a:pPr eaLnBrk="1" hangingPunct="1"/>
            <a:r>
              <a:rPr lang="zh-TW" altLang="en-US" sz="3600" smtClean="0">
                <a:solidFill>
                  <a:srgbClr val="FF0000"/>
                </a:solidFill>
                <a:latin typeface="Times New Roman" pitchFamily="18" charset="0"/>
                <a:ea typeface="標楷體" pitchFamily="65" charset="-120"/>
                <a:cs typeface="Times New Roman" pitchFamily="18" charset="0"/>
              </a:rPr>
              <a:t>機密檔案目錄</a:t>
            </a:r>
            <a:r>
              <a:rPr lang="zh-TW" altLang="en-US" sz="3600" smtClean="0">
                <a:solidFill>
                  <a:srgbClr val="000000"/>
                </a:solidFill>
                <a:latin typeface="Times New Roman" pitchFamily="18" charset="0"/>
                <a:ea typeface="標楷體" pitchFamily="65" charset="-120"/>
                <a:cs typeface="Times New Roman" pitchFamily="18" charset="0"/>
              </a:rPr>
              <a:t>，依機密檔案管理辦法第</a:t>
            </a:r>
            <a:r>
              <a:rPr lang="en-US" altLang="zh-TW" sz="3600" smtClean="0">
                <a:solidFill>
                  <a:srgbClr val="000000"/>
                </a:solidFill>
                <a:latin typeface="Times New Roman" pitchFamily="18" charset="0"/>
                <a:ea typeface="標楷體" pitchFamily="65" charset="-120"/>
                <a:cs typeface="Times New Roman" pitchFamily="18" charset="0"/>
              </a:rPr>
              <a:t>5</a:t>
            </a:r>
            <a:r>
              <a:rPr lang="zh-TW" altLang="en-US" sz="3600" smtClean="0">
                <a:solidFill>
                  <a:srgbClr val="000000"/>
                </a:solidFill>
                <a:latin typeface="Times New Roman" pitchFamily="18" charset="0"/>
                <a:ea typeface="標楷體" pitchFamily="65" charset="-120"/>
                <a:cs typeface="Times New Roman" pitchFamily="18" charset="0"/>
              </a:rPr>
              <a:t>條規定，</a:t>
            </a:r>
            <a:r>
              <a:rPr lang="zh-TW" altLang="en-US" sz="3600" smtClean="0">
                <a:solidFill>
                  <a:srgbClr val="FF0000"/>
                </a:solidFill>
                <a:latin typeface="Times New Roman" pitchFamily="18" charset="0"/>
                <a:ea typeface="標楷體" pitchFamily="65" charset="-120"/>
                <a:cs typeface="Times New Roman" pitchFamily="18" charset="0"/>
              </a:rPr>
              <a:t>不予彙送外</a:t>
            </a:r>
            <a:r>
              <a:rPr lang="zh-TW" altLang="en-US" sz="3600" smtClean="0">
                <a:solidFill>
                  <a:srgbClr val="000000"/>
                </a:solidFill>
                <a:latin typeface="Times New Roman" pitchFamily="18" charset="0"/>
                <a:ea typeface="標楷體" pitchFamily="65" charset="-120"/>
                <a:cs typeface="Times New Roman" pitchFamily="18" charset="0"/>
              </a:rPr>
              <a:t>，其餘一般檔案目錄</a:t>
            </a:r>
            <a:r>
              <a:rPr lang="en-US" altLang="zh-TW" sz="3600" smtClean="0">
                <a:solidFill>
                  <a:srgbClr val="000000"/>
                </a:solidFill>
                <a:latin typeface="Times New Roman" pitchFamily="18" charset="0"/>
                <a:ea typeface="標楷體" pitchFamily="65" charset="-120"/>
                <a:cs typeface="Times New Roman" pitchFamily="18" charset="0"/>
              </a:rPr>
              <a:t>(</a:t>
            </a:r>
            <a:r>
              <a:rPr lang="zh-TW" altLang="en-US" sz="3600" smtClean="0">
                <a:solidFill>
                  <a:srgbClr val="000000"/>
                </a:solidFill>
                <a:latin typeface="Times New Roman" pitchFamily="18" charset="0"/>
                <a:ea typeface="標楷體" pitchFamily="65" charset="-120"/>
                <a:cs typeface="Times New Roman" pitchFamily="18" charset="0"/>
              </a:rPr>
              <a:t>現行與回溯檔案</a:t>
            </a:r>
            <a:r>
              <a:rPr lang="en-US" altLang="zh-TW" sz="3600" smtClean="0">
                <a:solidFill>
                  <a:srgbClr val="000000"/>
                </a:solidFill>
                <a:latin typeface="Times New Roman" pitchFamily="18" charset="0"/>
                <a:ea typeface="標楷體" pitchFamily="65" charset="-120"/>
                <a:cs typeface="Times New Roman" pitchFamily="18" charset="0"/>
              </a:rPr>
              <a:t>)</a:t>
            </a:r>
            <a:r>
              <a:rPr lang="zh-TW" altLang="en-US" sz="3600" smtClean="0">
                <a:solidFill>
                  <a:srgbClr val="000000"/>
                </a:solidFill>
                <a:latin typeface="Times New Roman" pitchFamily="18" charset="0"/>
                <a:ea typeface="標楷體" pitchFamily="65" charset="-120"/>
                <a:cs typeface="Times New Roman" pitchFamily="18" charset="0"/>
              </a:rPr>
              <a:t>均應送交檔案管理局彙整公布</a:t>
            </a:r>
            <a:endParaRPr lang="en-US" altLang="zh-TW" sz="3600" smtClean="0">
              <a:solidFill>
                <a:srgbClr val="000000"/>
              </a:solidFill>
              <a:latin typeface="Times New Roman" pitchFamily="18" charset="0"/>
              <a:ea typeface="標楷體" pitchFamily="65" charset="-120"/>
              <a:cs typeface="Times New Roman" pitchFamily="18" charset="0"/>
            </a:endParaRPr>
          </a:p>
          <a:p>
            <a:pPr eaLnBrk="1" hangingPunct="1"/>
            <a:r>
              <a:rPr lang="zh-TW" altLang="en-US" sz="3600" smtClean="0">
                <a:solidFill>
                  <a:srgbClr val="006600"/>
                </a:solidFill>
                <a:latin typeface="Times New Roman" pitchFamily="18" charset="0"/>
                <a:ea typeface="標楷體" pitchFamily="65" charset="-120"/>
                <a:cs typeface="Times New Roman" pitchFamily="18" charset="0"/>
              </a:rPr>
              <a:t>密件於完成機密等級註銷後，應依一 般檔案管理，並辦理目錄彙送</a:t>
            </a:r>
            <a:endParaRPr lang="en-US" altLang="zh-TW" sz="3600" smtClean="0">
              <a:solidFill>
                <a:srgbClr val="006600"/>
              </a:solidFill>
              <a:latin typeface="Times New Roman" pitchFamily="18" charset="0"/>
              <a:ea typeface="標楷體" pitchFamily="65" charset="-120"/>
              <a:cs typeface="Times New Roman" pitchFamily="18" charset="0"/>
            </a:endParaRPr>
          </a:p>
          <a:p>
            <a:pPr eaLnBrk="1" hangingPunct="1"/>
            <a:endParaRPr lang="en-US" altLang="zh-TW" sz="3600" smtClean="0">
              <a:solidFill>
                <a:srgbClr val="000000"/>
              </a:solidFill>
              <a:latin typeface="標楷體" pitchFamily="65" charset="-120"/>
              <a:ea typeface="標楷體" pitchFamily="65" charset="-120"/>
              <a:cs typeface="Times New Roman" pitchFamily="18" charset="0"/>
            </a:endParaRPr>
          </a:p>
          <a:p>
            <a:pPr eaLnBrk="1" hangingPunct="1"/>
            <a:endParaRPr lang="zh-TW" altLang="en-US" smtClean="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12</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12</a:t>
            </a:fld>
            <a:endParaRPr lang="en-US" altLang="zh-TW" sz="1200" dirty="0"/>
          </a:p>
        </p:txBody>
      </p:sp>
    </p:spTree>
    <p:extLst>
      <p:ext uri="{BB962C8B-B14F-4D97-AF65-F5344CB8AC3E}">
        <p14:creationId xmlns:p14="http://schemas.microsoft.com/office/powerpoint/2010/main" val="4113803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標題 1"/>
          <p:cNvSpPr>
            <a:spLocks noGrp="1"/>
          </p:cNvSpPr>
          <p:nvPr>
            <p:ph type="title"/>
          </p:nvPr>
        </p:nvSpPr>
        <p:spPr>
          <a:xfrm>
            <a:off x="526256" y="569385"/>
            <a:ext cx="6010275" cy="1333500"/>
          </a:xfrm>
        </p:spPr>
        <p:txBody>
          <a:bodyPr/>
          <a:lstStyle/>
          <a:p>
            <a:pPr eaLnBrk="1" hangingPunct="1"/>
            <a:r>
              <a:rPr lang="zh-TW" altLang="en-US" sz="6000" smtClean="0">
                <a:solidFill>
                  <a:srgbClr val="990000"/>
                </a:solidFill>
                <a:latin typeface="標楷體" pitchFamily="65" charset="-120"/>
                <a:ea typeface="標楷體" pitchFamily="65" charset="-120"/>
              </a:rPr>
              <a:t>哪些機關要做</a:t>
            </a:r>
          </a:p>
        </p:txBody>
      </p:sp>
      <p:sp>
        <p:nvSpPr>
          <p:cNvPr id="17411" name="內容版面配置區 2"/>
          <p:cNvSpPr>
            <a:spLocks noGrp="1"/>
          </p:cNvSpPr>
          <p:nvPr>
            <p:ph idx="1"/>
          </p:nvPr>
        </p:nvSpPr>
        <p:spPr>
          <a:xfrm>
            <a:off x="303042" y="1823714"/>
            <a:ext cx="5959078" cy="6324600"/>
          </a:xfrm>
        </p:spPr>
        <p:txBody>
          <a:bodyPr/>
          <a:lstStyle/>
          <a:p>
            <a:pPr marL="446088" indent="-446088" eaLnBrk="1" hangingPunct="1"/>
            <a:r>
              <a:rPr lang="zh-TW" altLang="en-US" sz="3600" dirty="0" smtClean="0">
                <a:latin typeface="Times New Roman" panose="02020603050405020304" pitchFamily="18" charset="0"/>
                <a:ea typeface="標楷體" pitchFamily="65" charset="-120"/>
                <a:cs typeface="Times New Roman" panose="02020603050405020304" pitchFamily="18" charset="0"/>
              </a:rPr>
              <a:t>應辦理檔案目錄彙送作業之機關，包含</a:t>
            </a:r>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各級之中央</a:t>
            </a:r>
            <a:r>
              <a:rPr lang="zh-TW" altLang="en-US" sz="3600" dirty="0" smtClean="0">
                <a:latin typeface="Times New Roman" panose="02020603050405020304" pitchFamily="18" charset="0"/>
                <a:ea typeface="標楷體" pitchFamily="65" charset="-120"/>
                <a:cs typeface="Times New Roman" panose="02020603050405020304" pitchFamily="18" charset="0"/>
              </a:rPr>
              <a:t>及</a:t>
            </a:r>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地方機關</a:t>
            </a:r>
            <a:r>
              <a:rPr lang="zh-TW" altLang="en-US" sz="3600" dirty="0" smtClean="0">
                <a:latin typeface="Times New Roman" panose="02020603050405020304" pitchFamily="18" charset="0"/>
                <a:ea typeface="標楷體" pitchFamily="65" charset="-120"/>
                <a:cs typeface="Times New Roman" panose="02020603050405020304" pitchFamily="18" charset="0"/>
              </a:rPr>
              <a:t>、受政府委託行使公權力之個人或團體於受託事務範圍內，以及</a:t>
            </a:r>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公立大專院校等機關學校</a:t>
            </a:r>
            <a:r>
              <a:rPr lang="zh-TW" altLang="en-US" sz="3600" dirty="0" smtClean="0">
                <a:latin typeface="Times New Roman" panose="02020603050405020304" pitchFamily="18" charset="0"/>
                <a:ea typeface="標楷體" pitchFamily="65" charset="-120"/>
                <a:cs typeface="Times New Roman" panose="02020603050405020304" pitchFamily="18" charset="0"/>
              </a:rPr>
              <a:t>。</a:t>
            </a:r>
            <a:r>
              <a:rPr lang="en-US" altLang="zh-TW" sz="36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檔</a:t>
            </a:r>
            <a:r>
              <a:rPr lang="en-US" altLang="zh-TW" sz="3600" dirty="0" smtClean="0">
                <a:solidFill>
                  <a:srgbClr val="FF0000"/>
                </a:solidFill>
                <a:latin typeface="Times New Roman" panose="02020603050405020304" pitchFamily="18" charset="0"/>
                <a:ea typeface="標楷體" pitchFamily="65" charset="-120"/>
                <a:cs typeface="Times New Roman" panose="02020603050405020304" pitchFamily="18" charset="0"/>
              </a:rPr>
              <a:t>8</a:t>
            </a:r>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3600" dirty="0" smtClean="0">
                <a:solidFill>
                  <a:srgbClr val="FF0000"/>
                </a:solidFill>
                <a:latin typeface="Times New Roman" panose="02020603050405020304" pitchFamily="18" charset="0"/>
                <a:ea typeface="標楷體" pitchFamily="65" charset="-120"/>
                <a:cs typeface="Times New Roman" panose="02020603050405020304" pitchFamily="18" charset="0"/>
              </a:rPr>
              <a:t>28</a:t>
            </a:r>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條</a:t>
            </a:r>
            <a:r>
              <a:rPr lang="en-US" altLang="zh-TW" sz="3600" dirty="0" smtClean="0">
                <a:solidFill>
                  <a:srgbClr val="FF0000"/>
                </a:solidFill>
                <a:latin typeface="Times New Roman" panose="02020603050405020304" pitchFamily="18" charset="0"/>
                <a:ea typeface="標楷體" pitchFamily="65" charset="-120"/>
                <a:cs typeface="Times New Roman" panose="02020603050405020304" pitchFamily="18" charset="0"/>
              </a:rPr>
              <a:t>)</a:t>
            </a:r>
          </a:p>
          <a:p>
            <a:pPr marL="446088" indent="-446088" eaLnBrk="1" hangingPunct="1"/>
            <a:r>
              <a:rPr lang="zh-TW" altLang="en-US" sz="3600" b="1" dirty="0" smtClean="0">
                <a:solidFill>
                  <a:srgbClr val="008000"/>
                </a:solidFill>
                <a:latin typeface="Times New Roman" panose="02020603050405020304" pitchFamily="18" charset="0"/>
                <a:ea typeface="標楷體" pitchFamily="65" charset="-120"/>
                <a:cs typeface="Times New Roman" panose="02020603050405020304" pitchFamily="18" charset="0"/>
              </a:rPr>
              <a:t>公營事業機構</a:t>
            </a:r>
            <a:r>
              <a:rPr lang="en-US" altLang="zh-TW" sz="36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rgbClr val="FF0000"/>
                </a:solidFill>
                <a:latin typeface="Times New Roman" panose="02020603050405020304" pitchFamily="18" charset="0"/>
                <a:ea typeface="標楷體" pitchFamily="65" charset="-120"/>
                <a:cs typeface="Times New Roman" panose="02020603050405020304" pitchFamily="18" charset="0"/>
              </a:rPr>
              <a:t>非受託行使公權力之檔案目錄</a:t>
            </a:r>
            <a:r>
              <a:rPr lang="en-US" altLang="zh-TW" sz="3600" b="1"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rgbClr val="008000"/>
                </a:solidFill>
                <a:latin typeface="Times New Roman" panose="02020603050405020304" pitchFamily="18" charset="0"/>
                <a:ea typeface="標楷體" pitchFamily="65" charset="-120"/>
                <a:cs typeface="Times New Roman" panose="02020603050405020304" pitchFamily="18" charset="0"/>
              </a:rPr>
              <a:t>、公立高中</a:t>
            </a:r>
            <a:r>
              <a:rPr lang="en-US" altLang="zh-TW" sz="3600" b="1" dirty="0" smtClean="0">
                <a:solidFill>
                  <a:srgbClr val="008000"/>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rgbClr val="008000"/>
                </a:solidFill>
                <a:latin typeface="Times New Roman" panose="02020603050405020304" pitchFamily="18" charset="0"/>
                <a:ea typeface="標楷體" pitchFamily="65" charset="-120"/>
                <a:cs typeface="Times New Roman" panose="02020603050405020304" pitchFamily="18" charset="0"/>
              </a:rPr>
              <a:t>職</a:t>
            </a:r>
            <a:r>
              <a:rPr lang="en-US" altLang="zh-TW" sz="3600" b="1" dirty="0" smtClean="0">
                <a:solidFill>
                  <a:srgbClr val="008000"/>
                </a:solidFill>
                <a:latin typeface="Times New Roman" panose="02020603050405020304" pitchFamily="18" charset="0"/>
                <a:ea typeface="標楷體" pitchFamily="65" charset="-120"/>
                <a:cs typeface="Times New Roman" panose="02020603050405020304" pitchFamily="18" charset="0"/>
              </a:rPr>
              <a:t>)</a:t>
            </a:r>
            <a:r>
              <a:rPr lang="zh-TW" altLang="en-US" sz="3600" b="1" dirty="0" smtClean="0">
                <a:solidFill>
                  <a:srgbClr val="008000"/>
                </a:solidFill>
                <a:latin typeface="Times New Roman" panose="02020603050405020304" pitchFamily="18" charset="0"/>
                <a:ea typeface="標楷體" pitchFamily="65" charset="-120"/>
                <a:cs typeface="Times New Roman" panose="02020603050405020304" pitchFamily="18" charset="0"/>
              </a:rPr>
              <a:t>以下各級學校及公立幼兒園免送</a:t>
            </a:r>
            <a:endParaRPr lang="zh-TW" altLang="en-US" sz="3600" b="1" dirty="0" smtClean="0">
              <a:latin typeface="Times New Roman" panose="02020603050405020304" pitchFamily="18" charset="0"/>
              <a:ea typeface="標楷體"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13</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13</a:t>
            </a:fld>
            <a:endParaRPr lang="en-US" altLang="zh-TW"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標題 1"/>
          <p:cNvSpPr>
            <a:spLocks noGrp="1"/>
          </p:cNvSpPr>
          <p:nvPr>
            <p:ph type="title"/>
          </p:nvPr>
        </p:nvSpPr>
        <p:spPr>
          <a:xfrm>
            <a:off x="342900" y="501651"/>
            <a:ext cx="6172200" cy="1524000"/>
          </a:xfrm>
        </p:spPr>
        <p:txBody>
          <a:bodyPr/>
          <a:lstStyle/>
          <a:p>
            <a:pPr eaLnBrk="1" hangingPunct="1"/>
            <a:r>
              <a:rPr lang="zh-TW" altLang="en-US" sz="6000" smtClean="0">
                <a:solidFill>
                  <a:srgbClr val="990000"/>
                </a:solidFill>
                <a:latin typeface="標楷體" pitchFamily="65" charset="-120"/>
                <a:ea typeface="標楷體" pitchFamily="65" charset="-120"/>
              </a:rPr>
              <a:t>送交程序</a:t>
            </a:r>
            <a:endParaRPr lang="zh-TW" altLang="en-US" smtClean="0">
              <a:latin typeface="標楷體" pitchFamily="65" charset="-120"/>
              <a:ea typeface="標楷體" pitchFamily="65" charset="-120"/>
            </a:endParaRPr>
          </a:p>
        </p:txBody>
      </p:sp>
      <p:sp>
        <p:nvSpPr>
          <p:cNvPr id="18435" name="內容版面配置區 2"/>
          <p:cNvSpPr>
            <a:spLocks noGrp="1"/>
          </p:cNvSpPr>
          <p:nvPr>
            <p:ph idx="1"/>
          </p:nvPr>
        </p:nvSpPr>
        <p:spPr>
          <a:xfrm>
            <a:off x="310754" y="2264834"/>
            <a:ext cx="6172200" cy="5662084"/>
          </a:xfrm>
        </p:spPr>
        <p:txBody>
          <a:bodyPr/>
          <a:lstStyle/>
          <a:p>
            <a:pPr eaLnBrk="1" hangingPunct="1"/>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檔案法施行細則第</a:t>
            </a:r>
            <a:r>
              <a:rPr lang="en-US" altLang="zh-TW" sz="3600" dirty="0" smtClean="0">
                <a:solidFill>
                  <a:srgbClr val="FF0000"/>
                </a:solidFill>
                <a:latin typeface="Times New Roman" panose="02020603050405020304" pitchFamily="18" charset="0"/>
                <a:ea typeface="標楷體" pitchFamily="65" charset="-120"/>
                <a:cs typeface="Times New Roman" panose="02020603050405020304" pitchFamily="18" charset="0"/>
              </a:rPr>
              <a:t>10</a:t>
            </a:r>
            <a:r>
              <a:rPr lang="zh-TW" altLang="en-US" sz="3600" dirty="0" smtClean="0">
                <a:solidFill>
                  <a:srgbClr val="FF0000"/>
                </a:solidFill>
                <a:latin typeface="Times New Roman" panose="02020603050405020304" pitchFamily="18" charset="0"/>
                <a:ea typeface="標楷體" pitchFamily="65" charset="-120"/>
                <a:cs typeface="Times New Roman" panose="02020603050405020304" pitchFamily="18" charset="0"/>
              </a:rPr>
              <a:t>條：每半年送交</a:t>
            </a:r>
            <a:endParaRPr lang="en-US" altLang="zh-TW" sz="3600" dirty="0" smtClean="0">
              <a:solidFill>
                <a:srgbClr val="FF0000"/>
              </a:solidFill>
              <a:latin typeface="Times New Roman" panose="02020603050405020304" pitchFamily="18" charset="0"/>
              <a:ea typeface="標楷體" pitchFamily="65" charset="-120"/>
              <a:cs typeface="Times New Roman" panose="02020603050405020304" pitchFamily="18" charset="0"/>
            </a:endParaRPr>
          </a:p>
          <a:p>
            <a:pPr eaLnBrk="1" hangingPunct="1"/>
            <a:r>
              <a:rPr lang="zh-TW" altLang="en-US" sz="3600" dirty="0" smtClean="0">
                <a:latin typeface="Times New Roman" panose="02020603050405020304" pitchFamily="18" charset="0"/>
                <a:ea typeface="標楷體" pitchFamily="65" charset="-120"/>
                <a:cs typeface="Times New Roman" panose="02020603050405020304" pitchFamily="18" charset="0"/>
              </a:rPr>
              <a:t>中央</a:t>
            </a:r>
            <a:r>
              <a:rPr lang="en-US" altLang="zh-TW" sz="3600" dirty="0" smtClean="0">
                <a:latin typeface="Times New Roman" panose="02020603050405020304" pitchFamily="18" charset="0"/>
                <a:ea typeface="標楷體" pitchFamily="65" charset="-120"/>
                <a:cs typeface="Times New Roman" panose="02020603050405020304" pitchFamily="18" charset="0"/>
              </a:rPr>
              <a:t>1</a:t>
            </a:r>
            <a:r>
              <a:rPr lang="zh-TW" altLang="en-US" sz="3600" dirty="0" smtClean="0">
                <a:latin typeface="Times New Roman" panose="02020603050405020304" pitchFamily="18" charset="0"/>
                <a:ea typeface="標楷體" pitchFamily="65" charset="-120"/>
                <a:cs typeface="Times New Roman" panose="02020603050405020304" pitchFamily="18" charset="0"/>
              </a:rPr>
              <a:t>、</a:t>
            </a:r>
            <a:r>
              <a:rPr lang="en-US" altLang="zh-TW" sz="3600" dirty="0" smtClean="0">
                <a:latin typeface="Times New Roman" panose="02020603050405020304" pitchFamily="18" charset="0"/>
                <a:ea typeface="標楷體" pitchFamily="65" charset="-120"/>
                <a:cs typeface="Times New Roman" panose="02020603050405020304" pitchFamily="18" charset="0"/>
              </a:rPr>
              <a:t>2</a:t>
            </a:r>
            <a:r>
              <a:rPr lang="zh-TW" altLang="en-US" sz="3600" dirty="0" smtClean="0">
                <a:latin typeface="Times New Roman" panose="02020603050405020304" pitchFamily="18" charset="0"/>
                <a:ea typeface="標楷體" pitchFamily="65" charset="-120"/>
                <a:cs typeface="Times New Roman" panose="02020603050405020304" pitchFamily="18" charset="0"/>
              </a:rPr>
              <a:t>級：各該機關送交</a:t>
            </a:r>
            <a:endParaRPr lang="en-US" altLang="zh-TW" sz="3600" dirty="0" smtClean="0">
              <a:latin typeface="Times New Roman" panose="02020603050405020304" pitchFamily="18" charset="0"/>
              <a:ea typeface="標楷體" pitchFamily="65" charset="-120"/>
              <a:cs typeface="Times New Roman" panose="02020603050405020304" pitchFamily="18" charset="0"/>
            </a:endParaRPr>
          </a:p>
          <a:p>
            <a:pPr eaLnBrk="1" hangingPunct="1"/>
            <a:r>
              <a:rPr lang="zh-TW" altLang="en-US" sz="3600" dirty="0" smtClean="0">
                <a:latin typeface="Times New Roman" panose="02020603050405020304" pitchFamily="18" charset="0"/>
                <a:ea typeface="標楷體" pitchFamily="65" charset="-120"/>
                <a:cs typeface="Times New Roman" panose="02020603050405020304" pitchFamily="18" charset="0"/>
              </a:rPr>
              <a:t>中央</a:t>
            </a:r>
            <a:r>
              <a:rPr lang="en-US" altLang="zh-TW" sz="3600" dirty="0" smtClean="0">
                <a:latin typeface="Times New Roman" panose="02020603050405020304" pitchFamily="18" charset="0"/>
                <a:ea typeface="標楷體" pitchFamily="65" charset="-120"/>
                <a:cs typeface="Times New Roman" panose="02020603050405020304" pitchFamily="18" charset="0"/>
              </a:rPr>
              <a:t>3</a:t>
            </a:r>
            <a:r>
              <a:rPr lang="zh-TW" altLang="en-US" sz="3600" dirty="0" smtClean="0">
                <a:latin typeface="Times New Roman" panose="02020603050405020304" pitchFamily="18" charset="0"/>
                <a:ea typeface="標楷體" pitchFamily="65" charset="-120"/>
                <a:cs typeface="Times New Roman" panose="02020603050405020304" pitchFamily="18" charset="0"/>
              </a:rPr>
              <a:t>級以下機關：層報由上級中央</a:t>
            </a:r>
            <a:r>
              <a:rPr lang="en-US" altLang="zh-TW" sz="3600" dirty="0" smtClean="0">
                <a:latin typeface="Times New Roman" panose="02020603050405020304" pitchFamily="18" charset="0"/>
                <a:ea typeface="標楷體" pitchFamily="65" charset="-120"/>
                <a:cs typeface="Times New Roman" panose="02020603050405020304" pitchFamily="18" charset="0"/>
              </a:rPr>
              <a:t>2</a:t>
            </a:r>
            <a:r>
              <a:rPr lang="zh-TW" altLang="en-US" sz="3600" dirty="0" smtClean="0">
                <a:latin typeface="Times New Roman" panose="02020603050405020304" pitchFamily="18" charset="0"/>
                <a:ea typeface="標楷體" pitchFamily="65" charset="-120"/>
                <a:cs typeface="Times New Roman" panose="02020603050405020304" pitchFamily="18" charset="0"/>
              </a:rPr>
              <a:t>級機關彙整送交</a:t>
            </a:r>
            <a:endParaRPr lang="en-US" altLang="zh-TW" sz="3600" dirty="0" smtClean="0">
              <a:latin typeface="Times New Roman" panose="02020603050405020304" pitchFamily="18" charset="0"/>
              <a:ea typeface="標楷體" pitchFamily="65" charset="-120"/>
              <a:cs typeface="Times New Roman" panose="02020603050405020304" pitchFamily="18" charset="0"/>
            </a:endParaRPr>
          </a:p>
          <a:p>
            <a:pPr eaLnBrk="1" hangingPunct="1"/>
            <a:r>
              <a:rPr lang="zh-TW" altLang="en-US" sz="3600" dirty="0" smtClean="0">
                <a:latin typeface="Times New Roman" panose="02020603050405020304" pitchFamily="18" charset="0"/>
                <a:ea typeface="標楷體" pitchFamily="65" charset="-120"/>
                <a:cs typeface="Times New Roman" panose="02020603050405020304" pitchFamily="18" charset="0"/>
              </a:rPr>
              <a:t>省政府、省諮議會、直轄市政府、直轄市議會、縣</a:t>
            </a:r>
            <a:r>
              <a:rPr lang="en-US" altLang="zh-TW" sz="3600" dirty="0" smtClean="0">
                <a:latin typeface="Times New Roman" panose="02020603050405020304" pitchFamily="18" charset="0"/>
                <a:ea typeface="標楷體" pitchFamily="65" charset="-120"/>
                <a:cs typeface="Times New Roman" panose="02020603050405020304" pitchFamily="18" charset="0"/>
              </a:rPr>
              <a:t>(</a:t>
            </a:r>
            <a:r>
              <a:rPr lang="zh-TW" altLang="en-US" sz="3600" dirty="0" smtClean="0">
                <a:latin typeface="Times New Roman" panose="02020603050405020304" pitchFamily="18" charset="0"/>
                <a:ea typeface="標楷體" pitchFamily="65" charset="-120"/>
                <a:cs typeface="Times New Roman" panose="02020603050405020304" pitchFamily="18" charset="0"/>
              </a:rPr>
              <a:t>市</a:t>
            </a:r>
            <a:r>
              <a:rPr lang="en-US" altLang="zh-TW" sz="3600" dirty="0" smtClean="0">
                <a:latin typeface="Times New Roman" panose="02020603050405020304" pitchFamily="18" charset="0"/>
                <a:ea typeface="標楷體" pitchFamily="65" charset="-120"/>
                <a:cs typeface="Times New Roman" panose="02020603050405020304" pitchFamily="18" charset="0"/>
              </a:rPr>
              <a:t>)</a:t>
            </a:r>
            <a:r>
              <a:rPr lang="zh-TW" altLang="en-US" sz="3600" dirty="0" smtClean="0">
                <a:latin typeface="Times New Roman" panose="02020603050405020304" pitchFamily="18" charset="0"/>
                <a:ea typeface="標楷體" pitchFamily="65" charset="-120"/>
                <a:cs typeface="Times New Roman" panose="02020603050405020304" pitchFamily="18" charset="0"/>
              </a:rPr>
              <a:t>政府及縣</a:t>
            </a:r>
            <a:r>
              <a:rPr lang="en-US" altLang="zh-TW" sz="3600" dirty="0" smtClean="0">
                <a:latin typeface="Times New Roman" panose="02020603050405020304" pitchFamily="18" charset="0"/>
                <a:ea typeface="標楷體" pitchFamily="65" charset="-120"/>
                <a:cs typeface="Times New Roman" panose="02020603050405020304" pitchFamily="18" charset="0"/>
              </a:rPr>
              <a:t>(</a:t>
            </a:r>
            <a:r>
              <a:rPr lang="zh-TW" altLang="en-US" sz="3600" dirty="0" smtClean="0">
                <a:latin typeface="Times New Roman" panose="02020603050405020304" pitchFamily="18" charset="0"/>
                <a:ea typeface="標楷體" pitchFamily="65" charset="-120"/>
                <a:cs typeface="Times New Roman" panose="02020603050405020304" pitchFamily="18" charset="0"/>
              </a:rPr>
              <a:t>市</a:t>
            </a:r>
            <a:r>
              <a:rPr lang="en-US" altLang="zh-TW" sz="3600" dirty="0" smtClean="0">
                <a:latin typeface="Times New Roman" panose="02020603050405020304" pitchFamily="18" charset="0"/>
                <a:ea typeface="標楷體" pitchFamily="65" charset="-120"/>
                <a:cs typeface="Times New Roman" panose="02020603050405020304" pitchFamily="18" charset="0"/>
              </a:rPr>
              <a:t>)</a:t>
            </a:r>
            <a:r>
              <a:rPr lang="zh-TW" altLang="en-US" sz="3600" dirty="0" smtClean="0">
                <a:latin typeface="Times New Roman" panose="02020603050405020304" pitchFamily="18" charset="0"/>
                <a:ea typeface="標楷體" pitchFamily="65" charset="-120"/>
                <a:cs typeface="Times New Roman" panose="02020603050405020304" pitchFamily="18" charset="0"/>
              </a:rPr>
              <a:t>議會，由各該機關送交</a:t>
            </a:r>
            <a:endParaRPr lang="en-US" altLang="zh-TW" sz="3600" dirty="0" smtClean="0">
              <a:latin typeface="Times New Roman" panose="02020603050405020304" pitchFamily="18" charset="0"/>
              <a:ea typeface="標楷體" pitchFamily="65" charset="-120"/>
              <a:cs typeface="Times New Roman" panose="02020603050405020304" pitchFamily="18" charset="0"/>
            </a:endParaRPr>
          </a:p>
          <a:p>
            <a:pPr eaLnBrk="1" hangingPunct="1"/>
            <a:endParaRPr lang="zh-TW" altLang="en-US" dirty="0" smtClean="0">
              <a:latin typeface="Times New Roman" panose="02020603050405020304" pitchFamily="18" charset="0"/>
              <a:ea typeface="標楷體" pitchFamily="65" charset="-120"/>
              <a:cs typeface="Times New Roman" panose="02020603050405020304"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14</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14</a:t>
            </a:fld>
            <a:endParaRPr lang="en-US" altLang="zh-TW"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內容版面配置區 2"/>
          <p:cNvSpPr>
            <a:spLocks noGrp="1"/>
          </p:cNvSpPr>
          <p:nvPr>
            <p:ph idx="1"/>
          </p:nvPr>
        </p:nvSpPr>
        <p:spPr>
          <a:xfrm>
            <a:off x="586979" y="1693334"/>
            <a:ext cx="5692378" cy="6474884"/>
          </a:xfrm>
        </p:spPr>
        <p:txBody>
          <a:bodyPr/>
          <a:lstStyle/>
          <a:p>
            <a:pPr marL="446088" indent="-446088" eaLnBrk="1" hangingPunct="1">
              <a:defRPr/>
            </a:pPr>
            <a:r>
              <a:rPr lang="zh-TW" altLang="en-US" sz="3600" dirty="0" smtClean="0">
                <a:solidFill>
                  <a:srgbClr val="000000"/>
                </a:solidFill>
                <a:latin typeface="標楷體" pitchFamily="65" charset="-120"/>
                <a:ea typeface="標楷體" pitchFamily="65" charset="-120"/>
              </a:rPr>
              <a:t>省政府、直轄市政府</a:t>
            </a:r>
            <a:r>
              <a:rPr lang="zh-TW" altLang="en-US" sz="3600" dirty="0" smtClean="0">
                <a:latin typeface="標楷體" pitchFamily="65" charset="-120"/>
                <a:ea typeface="標楷體" pitchFamily="65" charset="-120"/>
              </a:rPr>
              <a:t>所屬各機關，均層報由省政府及直轄市政府彙整送交</a:t>
            </a:r>
            <a:endParaRPr lang="en-US" altLang="zh-TW" sz="3600" dirty="0" smtClean="0">
              <a:latin typeface="標楷體" pitchFamily="65" charset="-120"/>
              <a:ea typeface="標楷體" pitchFamily="65" charset="-120"/>
            </a:endParaRPr>
          </a:p>
          <a:p>
            <a:pPr marL="446088" indent="-446088" eaLnBrk="1" hangingPunct="1">
              <a:defRPr/>
            </a:pPr>
            <a:r>
              <a:rPr lang="zh-TW" altLang="en-US" sz="3600" dirty="0" smtClean="0">
                <a:solidFill>
                  <a:srgbClr val="000000"/>
                </a:solidFill>
                <a:latin typeface="標楷體" pitchFamily="65" charset="-120"/>
                <a:ea typeface="標楷體" pitchFamily="65" charset="-120"/>
              </a:rPr>
              <a:t>縣</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市</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政府</a:t>
            </a:r>
            <a:r>
              <a:rPr lang="zh-TW" altLang="en-US" sz="3600" dirty="0" smtClean="0">
                <a:solidFill>
                  <a:srgbClr val="FF0000"/>
                </a:solidFill>
                <a:latin typeface="標楷體" pitchFamily="65" charset="-120"/>
                <a:ea typeface="標楷體" pitchFamily="65" charset="-120"/>
              </a:rPr>
              <a:t>所屬各機關及其他各地方機關</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鄉、鎮、市公所及鄉、鎮、市民代表會</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，均層報由縣</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市</a:t>
            </a:r>
            <a:r>
              <a:rPr lang="en-US" altLang="zh-TW" sz="3600" dirty="0" smtClean="0">
                <a:solidFill>
                  <a:srgbClr val="000000"/>
                </a:solidFill>
                <a:latin typeface="標楷體" pitchFamily="65" charset="-120"/>
                <a:ea typeface="標楷體" pitchFamily="65" charset="-120"/>
              </a:rPr>
              <a:t>)</a:t>
            </a:r>
            <a:r>
              <a:rPr lang="zh-TW" altLang="en-US" sz="3600" dirty="0" smtClean="0">
                <a:solidFill>
                  <a:srgbClr val="000000"/>
                </a:solidFill>
                <a:latin typeface="標楷體" pitchFamily="65" charset="-120"/>
                <a:ea typeface="標楷體" pitchFamily="65" charset="-120"/>
              </a:rPr>
              <a:t>政府</a:t>
            </a:r>
            <a:r>
              <a:rPr lang="zh-TW" altLang="en-US" sz="3600" dirty="0" smtClean="0">
                <a:solidFill>
                  <a:srgbClr val="FF0000"/>
                </a:solidFill>
                <a:latin typeface="標楷體" pitchFamily="65" charset="-120"/>
                <a:ea typeface="標楷體" pitchFamily="65" charset="-120"/>
              </a:rPr>
              <a:t>彙整送交</a:t>
            </a:r>
            <a:endParaRPr lang="en-US" altLang="zh-TW" sz="3600" dirty="0" smtClean="0">
              <a:solidFill>
                <a:srgbClr val="000000"/>
              </a:solidFill>
              <a:latin typeface="標楷體" pitchFamily="65" charset="-120"/>
              <a:ea typeface="標楷體" pitchFamily="65" charset="-120"/>
            </a:endParaRPr>
          </a:p>
          <a:p>
            <a:pPr eaLnBrk="1" hangingPunct="1">
              <a:defRPr/>
            </a:pPr>
            <a:endParaRPr lang="zh-TW" altLang="en-US" dirty="0" smtClean="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15</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15</a:t>
            </a:fld>
            <a:endParaRPr lang="en-US" altLang="zh-TW"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標題 1"/>
          <p:cNvSpPr>
            <a:spLocks noGrp="1"/>
          </p:cNvSpPr>
          <p:nvPr>
            <p:ph type="title"/>
          </p:nvPr>
        </p:nvSpPr>
        <p:spPr>
          <a:xfrm>
            <a:off x="488156" y="347134"/>
            <a:ext cx="6010275" cy="1333500"/>
          </a:xfrm>
        </p:spPr>
        <p:txBody>
          <a:bodyPr/>
          <a:lstStyle/>
          <a:p>
            <a:pPr eaLnBrk="1" hangingPunct="1"/>
            <a:r>
              <a:rPr lang="zh-TW" altLang="en-US" sz="6000" smtClean="0">
                <a:solidFill>
                  <a:srgbClr val="990000"/>
                </a:solidFill>
                <a:latin typeface="標楷體" pitchFamily="65" charset="-120"/>
                <a:ea typeface="標楷體" pitchFamily="65" charset="-120"/>
              </a:rPr>
              <a:t>何時做</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22" y="1924051"/>
            <a:ext cx="6561534" cy="684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16</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16</a:t>
            </a:fld>
            <a:endParaRPr lang="en-US" altLang="zh-TW"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7" y="812927"/>
            <a:ext cx="6613922"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7" y="1532594"/>
            <a:ext cx="6613922"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17</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17</a:t>
            </a:fld>
            <a:endParaRPr lang="en-US" altLang="zh-TW"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標題 1"/>
          <p:cNvSpPr>
            <a:spLocks noGrp="1"/>
          </p:cNvSpPr>
          <p:nvPr>
            <p:ph type="title"/>
          </p:nvPr>
        </p:nvSpPr>
        <p:spPr>
          <a:xfrm>
            <a:off x="302079" y="170783"/>
            <a:ext cx="6172200" cy="1317472"/>
          </a:xfrm>
        </p:spPr>
        <p:txBody>
          <a:bodyPr/>
          <a:lstStyle/>
          <a:p>
            <a:pPr eaLnBrk="1" hangingPunct="1"/>
            <a:r>
              <a:rPr lang="zh-TW" altLang="en-US" sz="6000" dirty="0" smtClean="0">
                <a:solidFill>
                  <a:srgbClr val="990000"/>
                </a:solidFill>
                <a:latin typeface="標楷體" pitchFamily="65" charset="-120"/>
                <a:ea typeface="標楷體" pitchFamily="65" charset="-120"/>
              </a:rPr>
              <a:t>如何做</a:t>
            </a:r>
            <a:endParaRPr lang="zh-TW" altLang="en-US" dirty="0" smtClean="0">
              <a:latin typeface="標楷體" pitchFamily="65" charset="-120"/>
              <a:ea typeface="標楷體" pitchFamily="65" charset="-120"/>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65" y="1364863"/>
            <a:ext cx="6008914" cy="719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18</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18</a:t>
            </a:fld>
            <a:endParaRPr lang="en-US" altLang="zh-TW"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標題 1"/>
          <p:cNvSpPr>
            <a:spLocks noGrp="1"/>
          </p:cNvSpPr>
          <p:nvPr>
            <p:ph type="title"/>
          </p:nvPr>
        </p:nvSpPr>
        <p:spPr>
          <a:xfrm>
            <a:off x="104550" y="188763"/>
            <a:ext cx="6550926" cy="1524000"/>
          </a:xfrm>
        </p:spPr>
        <p:txBody>
          <a:bodyPr/>
          <a:lstStyle/>
          <a:p>
            <a:r>
              <a:rPr lang="zh-TW" altLang="en-US" sz="5400" dirty="0" smtClean="0">
                <a:solidFill>
                  <a:srgbClr val="990000"/>
                </a:solidFill>
                <a:latin typeface="標楷體" pitchFamily="65" charset="-120"/>
                <a:ea typeface="標楷體" pitchFamily="65" charset="-120"/>
              </a:rPr>
              <a:t>機關檔案管理資訊網</a:t>
            </a:r>
            <a:endParaRPr lang="zh-TW" altLang="en-US" sz="5400" dirty="0" smtClean="0">
              <a:latin typeface="標楷體" pitchFamily="65" charset="-120"/>
              <a:ea typeface="標楷體" pitchFamily="65" charset="-120"/>
            </a:endParaRPr>
          </a:p>
        </p:txBody>
      </p:sp>
      <p:pic>
        <p:nvPicPr>
          <p:cNvPr id="23555" name="圖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35" y="1681234"/>
            <a:ext cx="6090557" cy="70258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619" y="5528734"/>
            <a:ext cx="663179" cy="4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619" y="5990167"/>
            <a:ext cx="663179" cy="4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19</a:t>
            </a:fld>
            <a:endParaRPr lang="en-US" altLang="zh-TW"/>
          </a:p>
        </p:txBody>
      </p:sp>
      <p:sp>
        <p:nvSpPr>
          <p:cNvPr id="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19</a:t>
            </a:fld>
            <a:endParaRPr lang="en-US" altLang="zh-TW"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71525" y="1026585"/>
            <a:ext cx="5361385" cy="1096433"/>
          </a:xfrm>
        </p:spPr>
        <p:txBody>
          <a:bodyPr/>
          <a:lstStyle/>
          <a:p>
            <a:pPr eaLnBrk="1" hangingPunct="1"/>
            <a:r>
              <a:rPr lang="zh-TW" altLang="en-US" sz="6600" dirty="0" smtClean="0">
                <a:solidFill>
                  <a:srgbClr val="990000"/>
                </a:solidFill>
                <a:latin typeface="標楷體" pitchFamily="65" charset="-120"/>
                <a:ea typeface="標楷體" pitchFamily="65" charset="-120"/>
              </a:rPr>
              <a:t>課程大綱</a:t>
            </a:r>
          </a:p>
        </p:txBody>
      </p:sp>
      <p:sp>
        <p:nvSpPr>
          <p:cNvPr id="8195" name="Rectangle 3"/>
          <p:cNvSpPr>
            <a:spLocks noGrp="1" noChangeArrowheads="1"/>
          </p:cNvSpPr>
          <p:nvPr>
            <p:ph idx="1"/>
          </p:nvPr>
        </p:nvSpPr>
        <p:spPr>
          <a:xfrm>
            <a:off x="968991" y="2753784"/>
            <a:ext cx="4926842" cy="5384800"/>
          </a:xfrm>
        </p:spPr>
        <p:txBody>
          <a:bodyPr/>
          <a:lstStyle/>
          <a:p>
            <a:pPr eaLnBrk="1" hangingPunct="1">
              <a:lnSpc>
                <a:spcPct val="80000"/>
              </a:lnSpc>
            </a:pPr>
            <a:r>
              <a:rPr lang="zh-TW" altLang="en-US" sz="4000" dirty="0" smtClean="0">
                <a:latin typeface="標楷體" pitchFamily="65" charset="-120"/>
                <a:ea typeface="標楷體" pitchFamily="65" charset="-120"/>
              </a:rPr>
              <a:t>壹、前言</a:t>
            </a:r>
          </a:p>
          <a:p>
            <a:pPr eaLnBrk="1" hangingPunct="1">
              <a:lnSpc>
                <a:spcPct val="80000"/>
              </a:lnSpc>
            </a:pPr>
            <a:r>
              <a:rPr lang="zh-TW" altLang="en-US" sz="4000" dirty="0" smtClean="0">
                <a:latin typeface="標楷體" pitchFamily="65" charset="-120"/>
                <a:ea typeface="標楷體" pitchFamily="65" charset="-120"/>
              </a:rPr>
              <a:t>貳、檔案目錄彙送</a:t>
            </a:r>
          </a:p>
          <a:p>
            <a:pPr eaLnBrk="1" hangingPunct="1">
              <a:lnSpc>
                <a:spcPct val="80000"/>
              </a:lnSpc>
            </a:pPr>
            <a:r>
              <a:rPr lang="zh-TW" altLang="en-US" sz="4000" dirty="0" smtClean="0">
                <a:latin typeface="標楷體" pitchFamily="65" charset="-120"/>
                <a:ea typeface="標楷體" pitchFamily="65" charset="-120"/>
              </a:rPr>
              <a:t>參、檔案檢調</a:t>
            </a:r>
            <a:endParaRPr lang="en-US" altLang="zh-TW" sz="4000" dirty="0" smtClean="0">
              <a:latin typeface="標楷體" pitchFamily="65" charset="-120"/>
              <a:ea typeface="標楷體" pitchFamily="65" charset="-120"/>
            </a:endParaRPr>
          </a:p>
          <a:p>
            <a:pPr eaLnBrk="1" hangingPunct="1">
              <a:lnSpc>
                <a:spcPct val="80000"/>
              </a:lnSpc>
            </a:pPr>
            <a:r>
              <a:rPr lang="zh-TW" altLang="en-US" sz="4000" dirty="0" smtClean="0">
                <a:latin typeface="標楷體" pitchFamily="65" charset="-120"/>
                <a:ea typeface="標楷體" pitchFamily="65" charset="-120"/>
              </a:rPr>
              <a:t>肆、檔案申請應用</a:t>
            </a:r>
            <a:endParaRPr lang="en-US" altLang="zh-TW" sz="4000" dirty="0" smtClean="0">
              <a:latin typeface="標楷體" pitchFamily="65" charset="-120"/>
              <a:ea typeface="標楷體" pitchFamily="65" charset="-120"/>
            </a:endParaRPr>
          </a:p>
          <a:p>
            <a:pPr eaLnBrk="1" hangingPunct="1">
              <a:lnSpc>
                <a:spcPct val="80000"/>
              </a:lnSpc>
            </a:pPr>
            <a:r>
              <a:rPr lang="zh-TW" altLang="en-US" sz="4000" dirty="0" smtClean="0">
                <a:latin typeface="標楷體" pitchFamily="65" charset="-120"/>
                <a:ea typeface="標楷體" pitchFamily="65" charset="-120"/>
              </a:rPr>
              <a:t>伍、檔案加值推廣</a:t>
            </a:r>
            <a:endParaRPr lang="en-US" altLang="zh-TW" sz="4000" dirty="0" smtClean="0">
              <a:latin typeface="標楷體" pitchFamily="65" charset="-120"/>
              <a:ea typeface="標楷體" pitchFamily="65" charset="-120"/>
            </a:endParaRPr>
          </a:p>
          <a:p>
            <a:pPr eaLnBrk="1" hangingPunct="1">
              <a:lnSpc>
                <a:spcPct val="80000"/>
              </a:lnSpc>
            </a:pPr>
            <a:r>
              <a:rPr lang="zh-TW" altLang="en-US" sz="4000" dirty="0" smtClean="0">
                <a:latin typeface="標楷體" pitchFamily="65" charset="-120"/>
                <a:ea typeface="標楷體" pitchFamily="65" charset="-120"/>
              </a:rPr>
              <a:t>陸、結語</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6" name="投影片編號版面配置區 2"/>
          <p:cNvSpPr>
            <a:spLocks noGrp="1"/>
          </p:cNvSpPr>
          <p:nvPr>
            <p:ph type="sldNum" sz="quarter" idx="12"/>
          </p:nvPr>
        </p:nvSpPr>
        <p:spPr>
          <a:xfrm>
            <a:off x="4476465" y="8699975"/>
            <a:ext cx="2147816" cy="317500"/>
          </a:xfrm>
        </p:spPr>
        <p:txBody>
          <a:bodyPr/>
          <a:lstStyle/>
          <a:p>
            <a:pPr>
              <a:defRPr/>
            </a:pPr>
            <a:r>
              <a:rPr lang="en-US" altLang="zh-TW" sz="1200" dirty="0">
                <a:solidFill>
                  <a:srgbClr val="898989"/>
                </a:solidFill>
                <a:latin typeface="標楷體" pitchFamily="65" charset="-120"/>
              </a:rPr>
              <a:t>【</a:t>
            </a:r>
            <a:r>
              <a:rPr lang="zh-TW" altLang="en-US" sz="1200" dirty="0">
                <a:solidFill>
                  <a:srgbClr val="898989"/>
                </a:solidFill>
                <a:latin typeface="標楷體" pitchFamily="65" charset="-120"/>
              </a:rPr>
              <a:t>版權為檔案管理局所有</a:t>
            </a:r>
            <a:r>
              <a:rPr lang="en-US" altLang="zh-TW" sz="1200" dirty="0">
                <a:solidFill>
                  <a:srgbClr val="898989"/>
                </a:solidFill>
                <a:latin typeface="標楷體" pitchFamily="65" charset="-120"/>
              </a:rPr>
              <a:t>】</a:t>
            </a:r>
          </a:p>
          <a:p>
            <a:pPr>
              <a:defRPr/>
            </a:pPr>
            <a:fld id="{24F06734-6B07-431E-86F1-9E33B45B4314}" type="slidenum">
              <a:rPr lang="en-US" altLang="zh-TW" sz="1200" smtClean="0"/>
              <a:pPr>
                <a:defRPr/>
              </a:pPr>
              <a:t>2</a:t>
            </a:fld>
            <a:endParaRPr lang="en-US" altLang="zh-TW"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標題 1"/>
          <p:cNvSpPr>
            <a:spLocks noGrp="1"/>
          </p:cNvSpPr>
          <p:nvPr>
            <p:ph type="title"/>
          </p:nvPr>
        </p:nvSpPr>
        <p:spPr>
          <a:xfrm>
            <a:off x="171329" y="216059"/>
            <a:ext cx="6482685" cy="1128788"/>
          </a:xfrm>
        </p:spPr>
        <p:txBody>
          <a:bodyPr/>
          <a:lstStyle/>
          <a:p>
            <a:r>
              <a:rPr lang="zh-TW" altLang="en-US" sz="5400" dirty="0" smtClean="0">
                <a:solidFill>
                  <a:srgbClr val="990000"/>
                </a:solidFill>
                <a:latin typeface="標楷體" pitchFamily="65" charset="-120"/>
                <a:ea typeface="標楷體" pitchFamily="65" charset="-120"/>
              </a:rPr>
              <a:t>機關檔案目錄查詢網</a:t>
            </a:r>
            <a:endParaRPr lang="zh-TW" altLang="en-US" sz="5400" dirty="0" smtClean="0">
              <a:latin typeface="標楷體" pitchFamily="65" charset="-120"/>
              <a:ea typeface="標楷體" pitchFamily="65" charset="-120"/>
            </a:endParaRPr>
          </a:p>
        </p:txBody>
      </p:sp>
      <p:pic>
        <p:nvPicPr>
          <p:cNvPr id="245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79" y="1478945"/>
            <a:ext cx="6221186" cy="725865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矩形 5"/>
          <p:cNvSpPr/>
          <p:nvPr/>
        </p:nvSpPr>
        <p:spPr>
          <a:xfrm>
            <a:off x="4038600" y="7010400"/>
            <a:ext cx="2178844" cy="1638300"/>
          </a:xfrm>
          <a:prstGeom prst="rect">
            <a:avLst/>
          </a:prstGeom>
          <a:solidFill>
            <a:srgbClr val="CCFFCC"/>
          </a:solidFill>
          <a:ln/>
        </p:spPr>
        <p:style>
          <a:lnRef idx="1">
            <a:schemeClr val="accent6"/>
          </a:lnRef>
          <a:fillRef idx="2">
            <a:schemeClr val="accent6"/>
          </a:fillRef>
          <a:effectRef idx="1">
            <a:schemeClr val="accent6"/>
          </a:effectRef>
          <a:fontRef idx="minor">
            <a:schemeClr val="dk1"/>
          </a:fontRef>
        </p:style>
        <p:txBody>
          <a:bodyPr anchor="ctr"/>
          <a:lstStyle/>
          <a:p>
            <a:pPr algn="l">
              <a:defRPr/>
            </a:pPr>
            <a:r>
              <a:rPr lang="zh-TW" altLang="en-US" sz="1200" dirty="0">
                <a:latin typeface="+mj-ea"/>
                <a:ea typeface="+mj-ea"/>
              </a:rPr>
              <a:t>為防止檔案目錄公布影響公共利益或侵害個人隱私，每次彙送檔案目錄前，請依相關法令</a:t>
            </a:r>
            <a:r>
              <a:rPr lang="en-US" altLang="zh-TW" sz="1200" dirty="0">
                <a:latin typeface="+mj-ea"/>
                <a:ea typeface="+mj-ea"/>
              </a:rPr>
              <a:t>(</a:t>
            </a:r>
            <a:r>
              <a:rPr lang="zh-TW" altLang="en-US" sz="1200" dirty="0">
                <a:solidFill>
                  <a:srgbClr val="FF0000"/>
                </a:solidFill>
                <a:latin typeface="+mj-ea"/>
                <a:ea typeface="+mj-ea"/>
              </a:rPr>
              <a:t>例：個人資料保護法、證人保護法、性侵害犯罪防治法等</a:t>
            </a:r>
            <a:r>
              <a:rPr lang="en-US" altLang="zh-TW" sz="1200" dirty="0">
                <a:latin typeface="+mj-ea"/>
                <a:ea typeface="+mj-ea"/>
              </a:rPr>
              <a:t>)</a:t>
            </a:r>
            <a:r>
              <a:rPr lang="zh-TW" altLang="en-US" sz="1200" dirty="0">
                <a:latin typeface="+mj-ea"/>
                <a:ea typeface="+mj-ea"/>
              </a:rPr>
              <a:t>檢視目錄內容，避免使用可能滋生爭議的文字，以確保資訊公布之妥適性。</a:t>
            </a:r>
          </a:p>
        </p:txBody>
      </p:sp>
      <p:sp>
        <p:nvSpPr>
          <p:cNvPr id="17" name="矩形 16"/>
          <p:cNvSpPr/>
          <p:nvPr/>
        </p:nvSpPr>
        <p:spPr>
          <a:xfrm>
            <a:off x="2414928" y="3405566"/>
            <a:ext cx="1538288" cy="662517"/>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schemeClr val="tx1"/>
                </a:solidFill>
                <a:latin typeface="+mj-ea"/>
                <a:ea typeface="+mj-ea"/>
              </a:rPr>
              <a:t>案卷層級目錄公布欄位</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20</a:t>
            </a:fld>
            <a:endParaRPr lang="en-US" altLang="zh-TW"/>
          </a:p>
        </p:txBody>
      </p:sp>
      <p:sp>
        <p:nvSpPr>
          <p:cNvPr id="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20</a:t>
            </a:fld>
            <a:endParaRPr lang="en-US" altLang="zh-TW" sz="1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標題 1"/>
          <p:cNvSpPr>
            <a:spLocks noGrp="1"/>
          </p:cNvSpPr>
          <p:nvPr>
            <p:ph type="title"/>
          </p:nvPr>
        </p:nvSpPr>
        <p:spPr>
          <a:xfrm>
            <a:off x="358379" y="637117"/>
            <a:ext cx="6172200" cy="1524000"/>
          </a:xfrm>
        </p:spPr>
        <p:txBody>
          <a:bodyPr/>
          <a:lstStyle/>
          <a:p>
            <a:pPr eaLnBrk="1" hangingPunct="1"/>
            <a:r>
              <a:rPr lang="zh-TW" altLang="en-US" sz="6000" smtClean="0">
                <a:solidFill>
                  <a:srgbClr val="990000"/>
                </a:solidFill>
                <a:latin typeface="標楷體" pitchFamily="65" charset="-120"/>
                <a:ea typeface="標楷體" pitchFamily="65" charset="-120"/>
              </a:rPr>
              <a:t>常見錯誤型態</a:t>
            </a:r>
            <a:endParaRPr lang="zh-TW" altLang="en-US" smtClean="0">
              <a:latin typeface="標楷體" pitchFamily="65" charset="-120"/>
              <a:ea typeface="標楷體" pitchFamily="65" charset="-120"/>
            </a:endParaRPr>
          </a:p>
        </p:txBody>
      </p:sp>
      <p:sp>
        <p:nvSpPr>
          <p:cNvPr id="26627" name="內容版面配置區 2"/>
          <p:cNvSpPr>
            <a:spLocks noGrp="1"/>
          </p:cNvSpPr>
          <p:nvPr>
            <p:ph idx="1"/>
          </p:nvPr>
        </p:nvSpPr>
        <p:spPr/>
        <p:txBody>
          <a:bodyPr/>
          <a:lstStyle/>
          <a:p>
            <a:pPr eaLnBrk="1" hangingPunct="1"/>
            <a:r>
              <a:rPr lang="zh-TW" altLang="en-US" sz="4000" smtClean="0">
                <a:latin typeface="標楷體" pitchFamily="65" charset="-120"/>
                <a:ea typeface="標楷體" pitchFamily="65" charset="-120"/>
              </a:rPr>
              <a:t>應檢附「檔案目錄彙送說明表」而非「彙送明細」</a:t>
            </a:r>
            <a:endParaRPr lang="en-US" altLang="zh-TW" sz="4000" smtClean="0">
              <a:latin typeface="標楷體" pitchFamily="65" charset="-120"/>
              <a:ea typeface="標楷體" pitchFamily="65" charset="-120"/>
            </a:endParaRPr>
          </a:p>
          <a:p>
            <a:pPr eaLnBrk="1" hangingPunct="1"/>
            <a:endParaRPr lang="zh-TW" altLang="en-US" sz="4000" smtClean="0">
              <a:latin typeface="標楷體" pitchFamily="65" charset="-120"/>
              <a:ea typeface="標楷體" pitchFamily="65" charset="-12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 y="4161367"/>
            <a:ext cx="3100388" cy="260773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679" y="4161368"/>
            <a:ext cx="3114675" cy="254423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21</a:t>
            </a:fld>
            <a:endParaRPr lang="en-US" altLang="zh-TW"/>
          </a:p>
        </p:txBody>
      </p:sp>
      <p:sp>
        <p:nvSpPr>
          <p:cNvPr id="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21</a:t>
            </a:fld>
            <a:endParaRPr lang="en-US" altLang="zh-TW"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內容版面配置區 2"/>
          <p:cNvSpPr>
            <a:spLocks noGrp="1"/>
          </p:cNvSpPr>
          <p:nvPr>
            <p:ph idx="1"/>
          </p:nvPr>
        </p:nvSpPr>
        <p:spPr>
          <a:xfrm>
            <a:off x="342900" y="1299633"/>
            <a:ext cx="6172200" cy="6868584"/>
          </a:xfrm>
        </p:spPr>
        <p:txBody>
          <a:bodyPr/>
          <a:lstStyle/>
          <a:p>
            <a:pPr marL="542925" indent="-542925" eaLnBrk="1" hangingPunct="1"/>
            <a:r>
              <a:rPr lang="zh-TW" altLang="en-US" sz="4000" smtClean="0">
                <a:latin typeface="標楷體" pitchFamily="65" charset="-120"/>
                <a:ea typeface="標楷體" pitchFamily="65" charset="-120"/>
              </a:rPr>
              <a:t>目錄彙送說明表之檔案</a:t>
            </a:r>
            <a:r>
              <a:rPr lang="zh-TW" altLang="en-US" sz="4000" smtClean="0">
                <a:solidFill>
                  <a:srgbClr val="FF0000"/>
                </a:solidFill>
                <a:latin typeface="標楷體" pitchFamily="65" charset="-120"/>
                <a:ea typeface="標楷體" pitchFamily="65" charset="-120"/>
              </a:rPr>
              <a:t>起迄日期不合理</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23" y="3183468"/>
            <a:ext cx="4983956" cy="361103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22</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22</a:t>
            </a:fld>
            <a:endParaRPr lang="en-US" altLang="zh-TW"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 name="直線單箭頭接點 4"/>
          <p:cNvCxnSpPr/>
          <p:nvPr/>
        </p:nvCxnSpPr>
        <p:spPr>
          <a:xfrm flipH="1" flipV="1">
            <a:off x="5104210" y="4692651"/>
            <a:ext cx="503634" cy="941916"/>
          </a:xfrm>
          <a:prstGeom prst="straightConnector1">
            <a:avLst/>
          </a:prstGeom>
          <a:ln w="76200">
            <a:solidFill>
              <a:srgbClr val="993300"/>
            </a:solidFill>
            <a:tailEnd type="arrow"/>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49790" y="996225"/>
            <a:ext cx="6417141" cy="923330"/>
          </a:xfrm>
          <a:prstGeom prst="rect">
            <a:avLst/>
          </a:prstGeom>
        </p:spPr>
        <p:txBody>
          <a:bodyPr wrap="none">
            <a:spAutoFit/>
          </a:bodyPr>
          <a:lstStyle/>
          <a:p>
            <a:pPr>
              <a:defRPr/>
            </a:pPr>
            <a:r>
              <a:rPr kumimoji="1" lang="zh-TW" altLang="en-US" sz="5400" b="0" kern="0" dirty="0">
                <a:solidFill>
                  <a:srgbClr val="0070C0"/>
                </a:solidFill>
                <a:latin typeface="標楷體"/>
                <a:ea typeface="標楷體"/>
              </a:rPr>
              <a:t>目錄彙送</a:t>
            </a:r>
            <a:r>
              <a:rPr kumimoji="1" lang="zh-TW" altLang="en-US" sz="5400" b="0" kern="0" dirty="0">
                <a:solidFill>
                  <a:srgbClr val="990000"/>
                </a:solidFill>
                <a:latin typeface="標楷體"/>
                <a:ea typeface="標楷體"/>
              </a:rPr>
              <a:t>與檔案應用</a:t>
            </a:r>
            <a:endParaRPr lang="zh-TW" altLang="en-US" sz="5400" dirty="0"/>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98" y="2501900"/>
            <a:ext cx="5522119"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23</a:t>
            </a:fld>
            <a:endParaRPr lang="en-US" altLang="zh-TW"/>
          </a:p>
        </p:txBody>
      </p:sp>
      <p:sp>
        <p:nvSpPr>
          <p:cNvPr id="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23</a:t>
            </a:fld>
            <a:endParaRPr lang="en-US" altLang="zh-TW"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標題 1"/>
          <p:cNvSpPr>
            <a:spLocks noGrp="1"/>
          </p:cNvSpPr>
          <p:nvPr>
            <p:ph type="title"/>
          </p:nvPr>
        </p:nvSpPr>
        <p:spPr>
          <a:xfrm>
            <a:off x="365522" y="759884"/>
            <a:ext cx="6172200" cy="1524000"/>
          </a:xfrm>
        </p:spPr>
        <p:txBody>
          <a:bodyPr/>
          <a:lstStyle/>
          <a:p>
            <a:pPr eaLnBrk="1" hangingPunct="1"/>
            <a:r>
              <a:rPr lang="zh-TW" altLang="en-US" sz="6000" dirty="0" smtClean="0">
                <a:solidFill>
                  <a:srgbClr val="990000"/>
                </a:solidFill>
                <a:latin typeface="Times New Roman" pitchFamily="18" charset="0"/>
                <a:ea typeface="標楷體" pitchFamily="65" charset="-120"/>
                <a:cs typeface="Times New Roman" pitchFamily="18" charset="0"/>
              </a:rPr>
              <a:t>常見問題</a:t>
            </a:r>
            <a:r>
              <a:rPr lang="en-US" altLang="zh-TW" sz="6000" dirty="0" smtClean="0">
                <a:solidFill>
                  <a:srgbClr val="990000"/>
                </a:solidFill>
                <a:latin typeface="Times New Roman" pitchFamily="18" charset="0"/>
                <a:ea typeface="標楷體" pitchFamily="65" charset="-120"/>
                <a:cs typeface="Times New Roman" pitchFamily="18" charset="0"/>
              </a:rPr>
              <a:t>1</a:t>
            </a:r>
            <a:endParaRPr lang="zh-TW" altLang="en-US" sz="6000" dirty="0" smtClean="0">
              <a:latin typeface="Times New Roman" pitchFamily="18" charset="0"/>
              <a:ea typeface="標楷體" pitchFamily="65" charset="-120"/>
              <a:cs typeface="Times New Roman" pitchFamily="18" charset="0"/>
            </a:endParaRPr>
          </a:p>
        </p:txBody>
      </p:sp>
      <p:sp>
        <p:nvSpPr>
          <p:cNvPr id="24579" name="內容版面配置區 2"/>
          <p:cNvSpPr>
            <a:spLocks noGrp="1"/>
          </p:cNvSpPr>
          <p:nvPr>
            <p:ph idx="1"/>
          </p:nvPr>
        </p:nvSpPr>
        <p:spPr>
          <a:xfrm>
            <a:off x="320279" y="2552701"/>
            <a:ext cx="6172200" cy="6034617"/>
          </a:xfrm>
        </p:spPr>
        <p:txBody>
          <a:bodyPr/>
          <a:lstStyle/>
          <a:p>
            <a:pPr marL="808038" indent="-808038" eaLnBrk="1" hangingPunct="1">
              <a:buFontTx/>
              <a:buNone/>
              <a:defRPr/>
            </a:pPr>
            <a:r>
              <a:rPr lang="en-US" altLang="zh-TW" dirty="0" smtClean="0">
                <a:solidFill>
                  <a:srgbClr val="000000"/>
                </a:solidFill>
                <a:latin typeface="Times New Roman" panose="02020603050405020304" pitchFamily="18" charset="0"/>
                <a:ea typeface="標楷體"/>
                <a:cs typeface="Times New Roman" panose="02020603050405020304" pitchFamily="18" charset="0"/>
              </a:rPr>
              <a:t>Q</a:t>
            </a:r>
            <a:r>
              <a:rPr lang="zh-TW" altLang="en-US" dirty="0" smtClean="0">
                <a:solidFill>
                  <a:srgbClr val="000000"/>
                </a:solidFill>
                <a:latin typeface="Times New Roman" panose="02020603050405020304" pitchFamily="18" charset="0"/>
                <a:ea typeface="標楷體"/>
                <a:cs typeface="Times New Roman" panose="02020603050405020304" pitchFamily="18" charset="0"/>
              </a:rPr>
              <a:t>：目錄彙送說明表之</a:t>
            </a:r>
            <a:r>
              <a:rPr lang="zh-TW" altLang="en-US" dirty="0">
                <a:solidFill>
                  <a:srgbClr val="000000"/>
                </a:solidFill>
                <a:latin typeface="Times New Roman" panose="02020603050405020304" pitchFamily="18" charset="0"/>
                <a:ea typeface="標楷體"/>
                <a:cs typeface="Times New Roman" panose="02020603050405020304" pitchFamily="18" charset="0"/>
              </a:rPr>
              <a:t>檔案</a:t>
            </a:r>
            <a:r>
              <a:rPr lang="zh-TW" altLang="en-US" dirty="0">
                <a:latin typeface="Times New Roman" panose="02020603050405020304" pitchFamily="18" charset="0"/>
                <a:ea typeface="標楷體"/>
                <a:cs typeface="Times New Roman" panose="02020603050405020304" pitchFamily="18" charset="0"/>
              </a:rPr>
              <a:t>起迄日期不</a:t>
            </a:r>
            <a:r>
              <a:rPr lang="zh-TW" altLang="en-US" dirty="0" smtClean="0">
                <a:latin typeface="Times New Roman" panose="02020603050405020304" pitchFamily="18" charset="0"/>
                <a:ea typeface="標楷體"/>
                <a:cs typeface="Times New Roman" panose="02020603050405020304" pitchFamily="18" charset="0"/>
              </a:rPr>
              <a:t>合理，如何修正</a:t>
            </a:r>
            <a:r>
              <a:rPr lang="en-US" altLang="zh-TW" dirty="0" smtClean="0">
                <a:latin typeface="Times New Roman" panose="02020603050405020304" pitchFamily="18" charset="0"/>
                <a:ea typeface="標楷體"/>
                <a:cs typeface="Times New Roman" panose="02020603050405020304" pitchFamily="18" charset="0"/>
              </a:rPr>
              <a:t>?</a:t>
            </a:r>
          </a:p>
          <a:p>
            <a:pPr marL="808038" indent="-808038" eaLnBrk="1" hangingPunct="1">
              <a:buFontTx/>
              <a:buNone/>
              <a:defRPr/>
            </a:pPr>
            <a:r>
              <a:rPr lang="en-US" altLang="zh-TW" dirty="0">
                <a:solidFill>
                  <a:srgbClr val="000000"/>
                </a:solidFill>
                <a:latin typeface="Times New Roman" panose="02020603050405020304" pitchFamily="18" charset="0"/>
                <a:ea typeface="標楷體"/>
                <a:cs typeface="Times New Roman" panose="02020603050405020304" pitchFamily="18" charset="0"/>
              </a:rPr>
              <a:t>A</a:t>
            </a:r>
            <a:r>
              <a:rPr lang="zh-TW" altLang="en-US" dirty="0">
                <a:solidFill>
                  <a:srgbClr val="000000"/>
                </a:solidFill>
                <a:latin typeface="Times New Roman" panose="02020603050405020304" pitchFamily="18" charset="0"/>
                <a:ea typeface="標楷體"/>
                <a:cs typeface="Times New Roman" panose="02020603050405020304" pitchFamily="18" charset="0"/>
              </a:rPr>
              <a:t>：</a:t>
            </a:r>
            <a:r>
              <a:rPr lang="zh-TW" altLang="en-US" dirty="0" smtClean="0">
                <a:solidFill>
                  <a:srgbClr val="000000"/>
                </a:solidFill>
                <a:latin typeface="Times New Roman" panose="02020603050405020304" pitchFamily="18" charset="0"/>
                <a:ea typeface="標楷體"/>
                <a:cs typeface="Times New Roman" panose="02020603050405020304" pitchFamily="18" charset="0"/>
              </a:rPr>
              <a:t>先於公文檔管系統</a:t>
            </a:r>
            <a:r>
              <a:rPr lang="zh-TW" altLang="en-US" dirty="0" smtClean="0">
                <a:solidFill>
                  <a:srgbClr val="FF0000"/>
                </a:solidFill>
                <a:latin typeface="Times New Roman" panose="02020603050405020304" pitchFamily="18" charset="0"/>
                <a:ea typeface="標楷體"/>
                <a:cs typeface="Times New Roman" panose="02020603050405020304" pitchFamily="18" charset="0"/>
              </a:rPr>
              <a:t>修改該筆文件之產生日期</a:t>
            </a:r>
            <a:r>
              <a:rPr lang="zh-TW" altLang="en-US" dirty="0" smtClean="0">
                <a:solidFill>
                  <a:srgbClr val="000000"/>
                </a:solidFill>
                <a:latin typeface="Times New Roman" panose="02020603050405020304" pitchFamily="18" charset="0"/>
                <a:ea typeface="標楷體"/>
                <a:cs typeface="Times New Roman" panose="02020603050405020304" pitchFamily="18" charset="0"/>
              </a:rPr>
              <a:t>，再轉出檔案電子目錄重新匯入機關檔案管理資訊網</a:t>
            </a:r>
            <a:endParaRPr lang="en-US" altLang="zh-TW" dirty="0" smtClean="0">
              <a:solidFill>
                <a:srgbClr val="FF0000"/>
              </a:solidFill>
              <a:latin typeface="標楷體"/>
              <a:ea typeface="標楷體"/>
            </a:endParaRPr>
          </a:p>
          <a:p>
            <a:pPr marL="0" indent="0" eaLnBrk="1" hangingPunct="1">
              <a:buFontTx/>
              <a:buNone/>
              <a:defRPr/>
            </a:pPr>
            <a:r>
              <a:rPr lang="en-US" altLang="zh-TW" dirty="0" smtClean="0">
                <a:solidFill>
                  <a:srgbClr val="FF0000"/>
                </a:solidFill>
                <a:latin typeface="標楷體"/>
                <a:ea typeface="標楷體"/>
              </a:rPr>
              <a:t> </a:t>
            </a:r>
            <a:endParaRPr lang="zh-TW" altLang="en-US" dirty="0">
              <a:solidFill>
                <a:srgbClr val="FF0000"/>
              </a:solidFill>
              <a:latin typeface="標楷體"/>
              <a:ea typeface="標楷體"/>
            </a:endParaRPr>
          </a:p>
          <a:p>
            <a:pPr eaLnBrk="1" hangingPunct="1">
              <a:defRPr/>
            </a:pPr>
            <a:endParaRPr lang="zh-TW" altLang="en-US" dirty="0" smtClean="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24</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24</a:t>
            </a:fld>
            <a:endParaRPr lang="en-US" altLang="zh-TW"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TW" altLang="en-US" sz="6000" dirty="0" smtClean="0">
                <a:solidFill>
                  <a:srgbClr val="990000"/>
                </a:solidFill>
                <a:latin typeface="Times New Roman" pitchFamily="18" charset="0"/>
                <a:ea typeface="標楷體" pitchFamily="65" charset="-120"/>
                <a:cs typeface="Times New Roman" pitchFamily="18" charset="0"/>
              </a:rPr>
              <a:t>常見問題</a:t>
            </a:r>
            <a:r>
              <a:rPr lang="en-US" altLang="zh-TW" sz="6000" dirty="0" smtClean="0">
                <a:solidFill>
                  <a:srgbClr val="990000"/>
                </a:solidFill>
                <a:latin typeface="Times New Roman" pitchFamily="18" charset="0"/>
                <a:ea typeface="標楷體" pitchFamily="65" charset="-120"/>
                <a:cs typeface="Times New Roman" pitchFamily="18" charset="0"/>
              </a:rPr>
              <a:t>2</a:t>
            </a:r>
          </a:p>
        </p:txBody>
      </p:sp>
      <p:sp>
        <p:nvSpPr>
          <p:cNvPr id="30723" name="Rectangle 3"/>
          <p:cNvSpPr>
            <a:spLocks noGrp="1" noChangeArrowheads="1"/>
          </p:cNvSpPr>
          <p:nvPr>
            <p:ph idx="1"/>
          </p:nvPr>
        </p:nvSpPr>
        <p:spPr/>
        <p:txBody>
          <a:bodyPr/>
          <a:lstStyle/>
          <a:p>
            <a:pPr marL="712788" indent="-712788" eaLnBrk="1" hangingPunct="1">
              <a:buFontTx/>
              <a:buNone/>
            </a:pPr>
            <a:r>
              <a:rPr lang="en-US" altLang="zh-TW" smtClean="0">
                <a:solidFill>
                  <a:srgbClr val="000000"/>
                </a:solidFill>
                <a:latin typeface="Times New Roman" pitchFamily="18" charset="0"/>
                <a:ea typeface="標楷體" pitchFamily="65" charset="-120"/>
                <a:cs typeface="Times New Roman" pitchFamily="18" charset="0"/>
              </a:rPr>
              <a:t>Q</a:t>
            </a:r>
            <a:r>
              <a:rPr lang="zh-TW" altLang="en-US" smtClean="0">
                <a:solidFill>
                  <a:srgbClr val="000000"/>
                </a:solidFill>
                <a:latin typeface="Times New Roman" pitchFamily="18" charset="0"/>
                <a:ea typeface="標楷體" pitchFamily="65" charset="-120"/>
                <a:cs typeface="Times New Roman" pitchFamily="18" charset="0"/>
              </a:rPr>
              <a:t>：</a:t>
            </a:r>
            <a:r>
              <a:rPr lang="en-US" altLang="zh-TW" smtClean="0">
                <a:solidFill>
                  <a:srgbClr val="000000"/>
                </a:solidFill>
                <a:latin typeface="Times New Roman" pitchFamily="18" charset="0"/>
                <a:ea typeface="標楷體" pitchFamily="65" charset="-120"/>
                <a:cs typeface="Times New Roman" pitchFamily="18" charset="0"/>
              </a:rPr>
              <a:t>97</a:t>
            </a:r>
            <a:r>
              <a:rPr lang="zh-TW" altLang="en-US" smtClean="0">
                <a:solidFill>
                  <a:srgbClr val="000000"/>
                </a:solidFill>
                <a:latin typeface="Times New Roman" pitchFamily="18" charset="0"/>
                <a:ea typeface="標楷體" pitchFamily="65" charset="-120"/>
                <a:cs typeface="Times New Roman" pitchFamily="18" charset="0"/>
              </a:rPr>
              <a:t>年產生的檔案目錄採案卷層級辦理彙送，已逾保存年限辦理銷毀時，若該案卷有數件續存公文時，該採案件還是案卷層級彙送</a:t>
            </a:r>
            <a:r>
              <a:rPr lang="en-US" altLang="zh-TW" smtClean="0">
                <a:latin typeface="Times New Roman" pitchFamily="18" charset="0"/>
                <a:ea typeface="標楷體" pitchFamily="65" charset="-120"/>
                <a:cs typeface="Times New Roman" pitchFamily="18" charset="0"/>
              </a:rPr>
              <a:t>?</a:t>
            </a:r>
          </a:p>
          <a:p>
            <a:pPr marL="712788" indent="-712788" eaLnBrk="1" hangingPunct="1">
              <a:buFontTx/>
              <a:buNone/>
            </a:pPr>
            <a:r>
              <a:rPr lang="en-US" altLang="zh-TW" smtClean="0">
                <a:solidFill>
                  <a:srgbClr val="000000"/>
                </a:solidFill>
                <a:latin typeface="Times New Roman" pitchFamily="18" charset="0"/>
                <a:ea typeface="標楷體" pitchFamily="65" charset="-120"/>
                <a:cs typeface="Times New Roman" pitchFamily="18" charset="0"/>
              </a:rPr>
              <a:t>A</a:t>
            </a:r>
            <a:r>
              <a:rPr lang="zh-TW" altLang="en-US" smtClean="0">
                <a:solidFill>
                  <a:srgbClr val="000000"/>
                </a:solidFill>
                <a:latin typeface="Times New Roman" pitchFamily="18" charset="0"/>
                <a:ea typeface="標楷體" pitchFamily="65" charset="-120"/>
                <a:cs typeface="Times New Roman" pitchFamily="18" charset="0"/>
              </a:rPr>
              <a:t>：</a:t>
            </a:r>
            <a:r>
              <a:rPr lang="en-US" altLang="zh-TW" smtClean="0">
                <a:solidFill>
                  <a:srgbClr val="000000"/>
                </a:solidFill>
                <a:latin typeface="Times New Roman" pitchFamily="18" charset="0"/>
                <a:ea typeface="標楷體" pitchFamily="65" charset="-120"/>
                <a:cs typeface="Times New Roman" pitchFamily="18" charset="0"/>
              </a:rPr>
              <a:t>96</a:t>
            </a:r>
            <a:r>
              <a:rPr lang="zh-TW" altLang="en-US" smtClean="0">
                <a:solidFill>
                  <a:srgbClr val="000000"/>
                </a:solidFill>
                <a:latin typeface="Times New Roman" pitchFamily="18" charset="0"/>
                <a:ea typeface="標楷體" pitchFamily="65" charset="-120"/>
                <a:cs typeface="Times New Roman" pitchFamily="18" charset="0"/>
              </a:rPr>
              <a:t>年</a:t>
            </a:r>
            <a:r>
              <a:rPr lang="en-US" altLang="zh-TW" smtClean="0">
                <a:solidFill>
                  <a:srgbClr val="000000"/>
                </a:solidFill>
                <a:latin typeface="Times New Roman" pitchFamily="18" charset="0"/>
                <a:ea typeface="標楷體" pitchFamily="65" charset="-120"/>
                <a:cs typeface="Times New Roman" pitchFamily="18" charset="0"/>
              </a:rPr>
              <a:t>7</a:t>
            </a:r>
            <a:r>
              <a:rPr lang="zh-TW" altLang="en-US" smtClean="0">
                <a:solidFill>
                  <a:srgbClr val="000000"/>
                </a:solidFill>
                <a:latin typeface="Times New Roman" pitchFamily="18" charset="0"/>
                <a:ea typeface="標楷體" pitchFamily="65" charset="-120"/>
                <a:cs typeface="Times New Roman" pitchFamily="18" charset="0"/>
              </a:rPr>
              <a:t>月</a:t>
            </a:r>
            <a:r>
              <a:rPr lang="en-US" altLang="zh-TW" smtClean="0">
                <a:solidFill>
                  <a:srgbClr val="000000"/>
                </a:solidFill>
                <a:latin typeface="Times New Roman" pitchFamily="18" charset="0"/>
                <a:ea typeface="標楷體" pitchFamily="65" charset="-120"/>
                <a:cs typeface="Times New Roman" pitchFamily="18" charset="0"/>
              </a:rPr>
              <a:t>1</a:t>
            </a:r>
            <a:r>
              <a:rPr lang="zh-TW" altLang="en-US" smtClean="0">
                <a:solidFill>
                  <a:srgbClr val="000000"/>
                </a:solidFill>
                <a:latin typeface="Times New Roman" pitchFamily="18" charset="0"/>
                <a:ea typeface="標楷體" pitchFamily="65" charset="-120"/>
                <a:cs typeface="Times New Roman" pitchFamily="18" charset="0"/>
              </a:rPr>
              <a:t>日起檔案目錄採案卷層級彙送，辦理該案卷之銷毀目錄彙送時，應將續存案件辦理「</a:t>
            </a:r>
            <a:r>
              <a:rPr lang="zh-TW" altLang="en-US" b="1" smtClean="0">
                <a:solidFill>
                  <a:srgbClr val="FF0000"/>
                </a:solidFill>
                <a:latin typeface="Times New Roman" pitchFamily="18" charset="0"/>
                <a:ea typeface="標楷體" pitchFamily="65" charset="-120"/>
                <a:cs typeface="Times New Roman" pitchFamily="18" charset="0"/>
              </a:rPr>
              <a:t>分併卷作業</a:t>
            </a:r>
            <a:r>
              <a:rPr lang="zh-TW" altLang="en-US" smtClean="0">
                <a:solidFill>
                  <a:srgbClr val="000000"/>
                </a:solidFill>
                <a:latin typeface="Times New Roman" pitchFamily="18" charset="0"/>
                <a:ea typeface="標楷體" pitchFamily="65" charset="-120"/>
                <a:cs typeface="Times New Roman" pitchFamily="18" charset="0"/>
              </a:rPr>
              <a:t>」後，採案卷層級彙送</a:t>
            </a:r>
          </a:p>
          <a:p>
            <a:pPr marL="712788" indent="-712788"/>
            <a:endParaRPr lang="zh-TW" altLang="en-US" smtClean="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25</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25</a:t>
            </a:fld>
            <a:endParaRPr lang="en-US" altLang="zh-TW" sz="12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04800" y="2895600"/>
            <a:ext cx="5867400" cy="1981200"/>
          </a:xfrm>
        </p:spPr>
        <p:txBody>
          <a:bodyPr/>
          <a:lstStyle/>
          <a:p>
            <a:pPr marL="0" indent="0" algn="r" eaLnBrk="1" hangingPunct="1">
              <a:spcBef>
                <a:spcPct val="0"/>
              </a:spcBef>
              <a:buFontTx/>
              <a:buNone/>
              <a:defRPr/>
            </a:pPr>
            <a:r>
              <a:rPr lang="zh-TW" altLang="en-US" sz="7200" b="1" dirty="0" smtClean="0">
                <a:solidFill>
                  <a:srgbClr val="990000"/>
                </a:solidFill>
                <a:latin typeface="Bookman Old Style"/>
                <a:ea typeface="標楷體"/>
              </a:rPr>
              <a:t>參、檔案檢調</a:t>
            </a:r>
            <a:endParaRPr kumimoji="0" lang="zh-TW" altLang="en-US" sz="7200" b="1" kern="1200" dirty="0" smtClean="0">
              <a:solidFill>
                <a:srgbClr val="FFFFFF"/>
              </a:solidFill>
              <a:ea typeface="標楷體" pitchFamily="65" charset="-120"/>
            </a:endParaRPr>
          </a:p>
          <a:p>
            <a:pPr>
              <a:defRPr/>
            </a:pPr>
            <a:endParaRPr lang="zh-TW" altLang="en-US" dirty="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6DB4F03D-1291-4CD0-976D-BE064014AF23}" type="slidenum">
              <a:rPr lang="en-US" altLang="zh-TW" smtClean="0"/>
              <a:pPr>
                <a:defRPr/>
              </a:pPr>
              <a:t>26</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26</a:t>
            </a:fld>
            <a:endParaRPr lang="en-US" altLang="zh-TW"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title"/>
          </p:nvPr>
        </p:nvSpPr>
        <p:spPr>
          <a:xfrm>
            <a:off x="333375" y="948267"/>
            <a:ext cx="6000750" cy="1524000"/>
          </a:xfrm>
        </p:spPr>
        <p:txBody>
          <a:bodyPr/>
          <a:lstStyle/>
          <a:p>
            <a:pPr eaLnBrk="1" hangingPunct="1"/>
            <a:r>
              <a:rPr lang="zh-TW" altLang="en-US" sz="6600" smtClean="0">
                <a:solidFill>
                  <a:srgbClr val="990000"/>
                </a:solidFill>
                <a:latin typeface="Times New Roman" pitchFamily="18" charset="0"/>
                <a:ea typeface="標楷體" pitchFamily="65" charset="-120"/>
                <a:cs typeface="Times New Roman" pitchFamily="18" charset="0"/>
              </a:rPr>
              <a:t> </a:t>
            </a:r>
            <a:r>
              <a:rPr lang="zh-TW" altLang="en-US" sz="6000" smtClean="0">
                <a:solidFill>
                  <a:srgbClr val="990000"/>
                </a:solidFill>
                <a:latin typeface="Times New Roman" pitchFamily="18" charset="0"/>
                <a:ea typeface="標楷體" pitchFamily="65" charset="-120"/>
                <a:cs typeface="Times New Roman" pitchFamily="18" charset="0"/>
              </a:rPr>
              <a:t>何謂檢調</a:t>
            </a:r>
            <a:endParaRPr lang="zh-TW" altLang="en-US" sz="6000" smtClean="0">
              <a:latin typeface="Times New Roman" pitchFamily="18" charset="0"/>
              <a:ea typeface="標楷體" pitchFamily="65" charset="-120"/>
              <a:cs typeface="Times New Roman" pitchFamily="18" charset="0"/>
            </a:endParaRPr>
          </a:p>
        </p:txBody>
      </p:sp>
      <p:sp>
        <p:nvSpPr>
          <p:cNvPr id="32771" name="Rectangle 2"/>
          <p:cNvSpPr>
            <a:spLocks noGrp="1" noChangeArrowheads="1"/>
          </p:cNvSpPr>
          <p:nvPr>
            <p:ph idx="1"/>
          </p:nvPr>
        </p:nvSpPr>
        <p:spPr>
          <a:xfrm>
            <a:off x="514350" y="2743200"/>
            <a:ext cx="6057900" cy="5588000"/>
          </a:xfrm>
        </p:spPr>
        <p:txBody>
          <a:bodyPr/>
          <a:lstStyle/>
          <a:p>
            <a:pPr marL="542925" indent="-542925" eaLnBrk="1" hangingPunct="1">
              <a:spcBef>
                <a:spcPct val="0"/>
              </a:spcBef>
            </a:pPr>
            <a:r>
              <a:rPr lang="zh-TW" altLang="en-US" sz="4000" smtClean="0">
                <a:solidFill>
                  <a:srgbClr val="006600"/>
                </a:solidFill>
                <a:latin typeface="Times New Roman" pitchFamily="18" charset="0"/>
                <a:ea typeface="標楷體" pitchFamily="65" charset="-120"/>
                <a:cs typeface="Times New Roman" pitchFamily="18" charset="0"/>
              </a:rPr>
              <a:t>機關內</a:t>
            </a:r>
            <a:r>
              <a:rPr lang="zh-TW" altLang="en-US" sz="4000" smtClean="0">
                <a:solidFill>
                  <a:srgbClr val="000000"/>
                </a:solidFill>
                <a:latin typeface="Times New Roman" pitchFamily="18" charset="0"/>
                <a:ea typeface="標楷體" pitchFamily="65" charset="-120"/>
                <a:cs typeface="Times New Roman" pitchFamily="18" charset="0"/>
              </a:rPr>
              <a:t>或</a:t>
            </a:r>
            <a:r>
              <a:rPr lang="zh-TW" altLang="en-US" sz="4000" smtClean="0">
                <a:solidFill>
                  <a:srgbClr val="008000"/>
                </a:solidFill>
                <a:latin typeface="Times New Roman" pitchFamily="18" charset="0"/>
                <a:ea typeface="標楷體" pitchFamily="65" charset="-120"/>
                <a:cs typeface="Times New Roman" pitchFamily="18" charset="0"/>
              </a:rPr>
              <a:t>機關間</a:t>
            </a:r>
            <a:r>
              <a:rPr lang="zh-TW" altLang="en-US" sz="4000" smtClean="0">
                <a:latin typeface="Times New Roman" pitchFamily="18" charset="0"/>
                <a:ea typeface="標楷體" pitchFamily="65" charset="-120"/>
                <a:cs typeface="Times New Roman" pitchFamily="18" charset="0"/>
              </a:rPr>
              <a:t>因業務需要，提出檔案</a:t>
            </a:r>
            <a:r>
              <a:rPr lang="zh-TW" altLang="en-US" sz="4000" smtClean="0">
                <a:solidFill>
                  <a:srgbClr val="FF0000"/>
                </a:solidFill>
                <a:latin typeface="Times New Roman" pitchFamily="18" charset="0"/>
                <a:ea typeface="標楷體" pitchFamily="65" charset="-120"/>
                <a:cs typeface="Times New Roman" pitchFamily="18" charset="0"/>
              </a:rPr>
              <a:t>借調</a:t>
            </a:r>
            <a:r>
              <a:rPr lang="zh-TW" altLang="en-US" sz="4000" smtClean="0">
                <a:latin typeface="Times New Roman" pitchFamily="18" charset="0"/>
                <a:ea typeface="標楷體" pitchFamily="65" charset="-120"/>
                <a:cs typeface="Times New Roman" pitchFamily="18" charset="0"/>
              </a:rPr>
              <a:t>或</a:t>
            </a:r>
            <a:r>
              <a:rPr lang="zh-TW" altLang="en-US" sz="4000" smtClean="0">
                <a:solidFill>
                  <a:srgbClr val="FF0000"/>
                </a:solidFill>
                <a:latin typeface="Times New Roman" pitchFamily="18" charset="0"/>
                <a:ea typeface="標楷體" pitchFamily="65" charset="-120"/>
                <a:cs typeface="Times New Roman" pitchFamily="18" charset="0"/>
              </a:rPr>
              <a:t>調用</a:t>
            </a:r>
            <a:r>
              <a:rPr lang="zh-TW" altLang="en-US" sz="4000" smtClean="0">
                <a:latin typeface="Times New Roman" pitchFamily="18" charset="0"/>
                <a:ea typeface="標楷體" pitchFamily="65" charset="-120"/>
                <a:cs typeface="Times New Roman" pitchFamily="18" charset="0"/>
              </a:rPr>
              <a:t>申請，由檔案管理人員依權責長官之核定，檢取檔案提供參閱。</a:t>
            </a:r>
            <a:r>
              <a:rPr lang="en-US" altLang="zh-TW" sz="4000" smtClean="0">
                <a:latin typeface="Times New Roman" pitchFamily="18" charset="0"/>
                <a:ea typeface="標楷體" pitchFamily="65" charset="-120"/>
                <a:cs typeface="Times New Roman" pitchFamily="18" charset="0"/>
              </a:rPr>
              <a:t>(</a:t>
            </a:r>
            <a:r>
              <a:rPr lang="zh-TW" altLang="en-US" sz="4000" smtClean="0">
                <a:latin typeface="Times New Roman" pitchFamily="18" charset="0"/>
                <a:ea typeface="標楷體" pitchFamily="65" charset="-120"/>
                <a:cs typeface="Times New Roman" pitchFamily="18" charset="0"/>
              </a:rPr>
              <a:t>檔施</a:t>
            </a:r>
            <a:r>
              <a:rPr lang="en-US" altLang="zh-TW" sz="4000" smtClean="0">
                <a:latin typeface="Times New Roman" pitchFamily="18" charset="0"/>
                <a:ea typeface="標楷體" pitchFamily="65" charset="-120"/>
                <a:cs typeface="Times New Roman" pitchFamily="18" charset="0"/>
              </a:rPr>
              <a:t>6</a:t>
            </a:r>
            <a:r>
              <a:rPr lang="zh-TW" altLang="en-US" sz="4000" smtClean="0">
                <a:latin typeface="Times New Roman" pitchFamily="18" charset="0"/>
                <a:ea typeface="標楷體" pitchFamily="65" charset="-120"/>
                <a:cs typeface="Times New Roman" pitchFamily="18" charset="0"/>
              </a:rPr>
              <a:t>條</a:t>
            </a:r>
            <a:r>
              <a:rPr lang="en-US" altLang="zh-TW" sz="4000" smtClean="0">
                <a:latin typeface="Times New Roman" pitchFamily="18" charset="0"/>
                <a:ea typeface="標楷體" pitchFamily="65" charset="-120"/>
                <a:cs typeface="Times New Roman" pitchFamily="18" charset="0"/>
              </a:rPr>
              <a:t>5</a:t>
            </a:r>
            <a:r>
              <a:rPr lang="zh-TW" altLang="en-US" sz="4000" smtClean="0">
                <a:latin typeface="Times New Roman" pitchFamily="18" charset="0"/>
                <a:ea typeface="標楷體" pitchFamily="65" charset="-120"/>
                <a:cs typeface="Times New Roman" pitchFamily="18" charset="0"/>
              </a:rPr>
              <a:t>款</a:t>
            </a:r>
            <a:r>
              <a:rPr lang="en-US" altLang="zh-TW" sz="4000" smtClean="0">
                <a:latin typeface="Times New Roman" pitchFamily="18" charset="0"/>
                <a:ea typeface="標楷體" pitchFamily="65" charset="-120"/>
                <a:cs typeface="Times New Roman" pitchFamily="18" charset="0"/>
              </a:rPr>
              <a:t>)</a:t>
            </a:r>
            <a:r>
              <a:rPr lang="zh-TW" altLang="en-US" sz="4000" smtClean="0">
                <a:latin typeface="Times New Roman" pitchFamily="18" charset="0"/>
                <a:ea typeface="標楷體" pitchFamily="65" charset="-120"/>
                <a:cs typeface="Times New Roman" pitchFamily="18" charset="0"/>
              </a:rPr>
              <a:t> </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27</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27</a:t>
            </a:fld>
            <a:endParaRPr lang="en-US" altLang="zh-TW"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31032" y="2844800"/>
            <a:ext cx="5580460"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ri">
                <a:solidFill>
                  <a:srgbClr val="000000"/>
                </a:solidFill>
                <a:miter lim="800000"/>
                <a:headEnd/>
                <a:tailEnd/>
              </a14:hiddenLine>
            </a:ext>
          </a:extLst>
        </p:spPr>
        <p:txBody>
          <a:bodyPr/>
          <a:lstStyle>
            <a:lvl1pPr marL="361950" indent="-361950"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Clr>
                <a:schemeClr val="tx1"/>
              </a:buClr>
            </a:pPr>
            <a:r>
              <a:rPr kumimoji="0" lang="zh-TW" altLang="en-US" sz="4000" b="0">
                <a:latin typeface="Times New Roman" pitchFamily="18" charset="0"/>
                <a:ea typeface="標楷體" pitchFamily="65" charset="-120"/>
              </a:rPr>
              <a:t>機關內或機關間一般性之檔案檢調作業</a:t>
            </a:r>
            <a:endParaRPr kumimoji="0" lang="en-US" altLang="zh-TW" sz="4000" b="0">
              <a:latin typeface="Times New Roman" pitchFamily="18" charset="0"/>
              <a:ea typeface="標楷體" pitchFamily="65" charset="-120"/>
            </a:endParaRPr>
          </a:p>
          <a:p>
            <a:pPr eaLnBrk="1" hangingPunct="1">
              <a:spcBef>
                <a:spcPct val="0"/>
              </a:spcBef>
              <a:buClr>
                <a:schemeClr val="tx1"/>
              </a:buClr>
            </a:pPr>
            <a:r>
              <a:rPr kumimoji="0" lang="zh-TW" altLang="en-US" sz="4000" b="0">
                <a:latin typeface="Times New Roman" pitchFamily="18" charset="0"/>
                <a:ea typeface="標楷體" pitchFamily="65" charset="-120"/>
              </a:rPr>
              <a:t>流程包括調案申請、核准、檢出與使用、還卷查檢、記錄等事項</a:t>
            </a:r>
          </a:p>
        </p:txBody>
      </p:sp>
      <p:sp>
        <p:nvSpPr>
          <p:cNvPr id="30723" name="Rectangle 3"/>
          <p:cNvSpPr>
            <a:spLocks noChangeArrowheads="1"/>
          </p:cNvSpPr>
          <p:nvPr/>
        </p:nvSpPr>
        <p:spPr bwMode="auto">
          <a:xfrm>
            <a:off x="342900" y="745067"/>
            <a:ext cx="6000750" cy="1524000"/>
          </a:xfrm>
          <a:prstGeom prst="rect">
            <a:avLst/>
          </a:prstGeom>
          <a:noFill/>
          <a:ln>
            <a:noFill/>
          </a:ln>
          <a:effectLst/>
          <a:extLst/>
        </p:spPr>
        <p:txBody>
          <a:bodyPr anchor="ctr"/>
          <a:lstStyle>
            <a:lvl1pPr algn="l" eaLnBrk="0" hangingPunct="0">
              <a:spcBef>
                <a:spcPct val="20000"/>
              </a:spcBef>
              <a:buChar char="•"/>
              <a:defRPr kumimoji="1" sz="3200">
                <a:solidFill>
                  <a:schemeClr val="tx1"/>
                </a:solidFill>
                <a:latin typeface="Gill Sans MT" pitchFamily="34" charset="0"/>
              </a:defRPr>
            </a:lvl1pPr>
            <a:lvl2pPr marL="742950" indent="-285750" algn="l" eaLnBrk="0" hangingPunct="0">
              <a:spcBef>
                <a:spcPct val="20000"/>
              </a:spcBef>
              <a:buChar char="–"/>
              <a:defRPr kumimoji="1" sz="2800">
                <a:solidFill>
                  <a:schemeClr val="tx1"/>
                </a:solidFill>
                <a:latin typeface="Gill Sans MT" pitchFamily="34" charset="0"/>
              </a:defRPr>
            </a:lvl2pPr>
            <a:lvl3pPr marL="1143000" indent="-228600" algn="l" eaLnBrk="0" hangingPunct="0">
              <a:spcBef>
                <a:spcPct val="20000"/>
              </a:spcBef>
              <a:buChar char="•"/>
              <a:defRPr kumimoji="1" sz="2400">
                <a:solidFill>
                  <a:schemeClr val="tx1"/>
                </a:solidFill>
                <a:latin typeface="Gill Sans MT" pitchFamily="34" charset="0"/>
              </a:defRPr>
            </a:lvl3pPr>
            <a:lvl4pPr marL="1600200" indent="-228600" algn="l" eaLnBrk="0" hangingPunct="0">
              <a:spcBef>
                <a:spcPct val="20000"/>
              </a:spcBef>
              <a:buChar char="–"/>
              <a:defRPr kumimoji="1" sz="2000">
                <a:solidFill>
                  <a:schemeClr val="tx1"/>
                </a:solidFill>
                <a:latin typeface="Gill Sans MT" pitchFamily="34" charset="0"/>
              </a:defRPr>
            </a:lvl4pPr>
            <a:lvl5pPr marL="2057400" indent="-228600" algn="l" eaLnBrk="0" hangingPunct="0">
              <a:spcBef>
                <a:spcPct val="20000"/>
              </a:spcBef>
              <a:buChar char="»"/>
              <a:defRPr kumimoji="1" sz="2000">
                <a:solidFill>
                  <a:schemeClr val="tx1"/>
                </a:solidFill>
                <a:latin typeface="Gill Sans MT" pitchFamily="34" charset="0"/>
              </a:defRPr>
            </a:lvl5pPr>
            <a:lvl6pPr marL="2514600" indent="-228600" eaLnBrk="0" fontAlgn="base" hangingPunct="0">
              <a:spcBef>
                <a:spcPct val="20000"/>
              </a:spcBef>
              <a:spcAft>
                <a:spcPct val="0"/>
              </a:spcAft>
              <a:buChar char="»"/>
              <a:defRPr kumimoji="1" sz="2000">
                <a:solidFill>
                  <a:schemeClr val="tx1"/>
                </a:solidFill>
                <a:latin typeface="Gill Sans MT" pitchFamily="34" charset="0"/>
              </a:defRPr>
            </a:lvl6pPr>
            <a:lvl7pPr marL="2971800" indent="-228600" eaLnBrk="0" fontAlgn="base" hangingPunct="0">
              <a:spcBef>
                <a:spcPct val="20000"/>
              </a:spcBef>
              <a:spcAft>
                <a:spcPct val="0"/>
              </a:spcAft>
              <a:buChar char="»"/>
              <a:defRPr kumimoji="1" sz="2000">
                <a:solidFill>
                  <a:schemeClr val="tx1"/>
                </a:solidFill>
                <a:latin typeface="Gill Sans MT" pitchFamily="34" charset="0"/>
              </a:defRPr>
            </a:lvl7pPr>
            <a:lvl8pPr marL="3429000" indent="-228600" eaLnBrk="0" fontAlgn="base" hangingPunct="0">
              <a:spcBef>
                <a:spcPct val="20000"/>
              </a:spcBef>
              <a:spcAft>
                <a:spcPct val="0"/>
              </a:spcAft>
              <a:buChar char="»"/>
              <a:defRPr kumimoji="1" sz="2000">
                <a:solidFill>
                  <a:schemeClr val="tx1"/>
                </a:solidFill>
                <a:latin typeface="Gill Sans MT" pitchFamily="34" charset="0"/>
              </a:defRPr>
            </a:lvl8pPr>
            <a:lvl9pPr marL="3886200" indent="-228600" eaLnBrk="0" fontAlgn="base" hangingPunct="0">
              <a:spcBef>
                <a:spcPct val="20000"/>
              </a:spcBef>
              <a:spcAft>
                <a:spcPct val="0"/>
              </a:spcAft>
              <a:buChar char="»"/>
              <a:defRPr kumimoji="1" sz="2000">
                <a:solidFill>
                  <a:schemeClr val="tx1"/>
                </a:solidFill>
                <a:latin typeface="Gill Sans MT" pitchFamily="34" charset="0"/>
              </a:defRPr>
            </a:lvl9pPr>
          </a:lstStyle>
          <a:p>
            <a:pPr algn="ctr" eaLnBrk="1" hangingPunct="1">
              <a:spcBef>
                <a:spcPct val="0"/>
              </a:spcBef>
              <a:buFontTx/>
              <a:buNone/>
              <a:defRPr/>
            </a:pPr>
            <a:r>
              <a:rPr lang="zh-TW" altLang="en-US" sz="6000" b="0" dirty="0">
                <a:solidFill>
                  <a:srgbClr val="990000"/>
                </a:solidFill>
                <a:latin typeface="標楷體" pitchFamily="65" charset="-120"/>
                <a:cs typeface="+mj-cs"/>
              </a:rPr>
              <a:t>何謂</a:t>
            </a:r>
            <a:r>
              <a:rPr lang="zh-TW" altLang="en-US" sz="6000" b="0" dirty="0" smtClean="0">
                <a:solidFill>
                  <a:srgbClr val="990000"/>
                </a:solidFill>
                <a:latin typeface="標楷體" pitchFamily="65" charset="-120"/>
                <a:cs typeface="+mj-cs"/>
              </a:rPr>
              <a:t>借調</a:t>
            </a:r>
            <a:endParaRPr lang="zh-TW" altLang="en-US" sz="6000" b="0" dirty="0">
              <a:solidFill>
                <a:srgbClr val="990000"/>
              </a:solidFill>
              <a:latin typeface="標楷體" pitchFamily="65" charset="-120"/>
              <a:cs typeface="+mj-cs"/>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A1FE3FCD-53D5-4F61-B820-EA203A9006E8}" type="slidenum">
              <a:rPr lang="en-US" altLang="zh-TW" smtClean="0"/>
              <a:pPr>
                <a:defRPr/>
              </a:pPr>
              <a:t>28</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28</a:t>
            </a:fld>
            <a:endParaRPr lang="en-US" altLang="zh-TW"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61951" y="2330451"/>
            <a:ext cx="5945981"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01600" cmpd="tri">
                <a:solidFill>
                  <a:srgbClr val="000000"/>
                </a:solidFill>
                <a:miter lim="800000"/>
                <a:headEnd/>
                <a:tailEnd/>
              </a14:hiddenLine>
            </a:ext>
          </a:extLst>
        </p:spPr>
        <p:txBody>
          <a:bodyPr/>
          <a:lstStyle>
            <a:lvl1pPr marL="265113" indent="-265113"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Clr>
                <a:schemeClr val="tx1"/>
              </a:buClr>
            </a:pPr>
            <a:r>
              <a:rPr kumimoji="0" lang="zh-TW" altLang="en-US" sz="3600" b="0">
                <a:solidFill>
                  <a:srgbClr val="1919E5"/>
                </a:solidFill>
                <a:latin typeface="Times New Roman" pitchFamily="18" charset="0"/>
                <a:ea typeface="標楷體" pitchFamily="65" charset="-120"/>
              </a:rPr>
              <a:t>依法有權調閱</a:t>
            </a:r>
            <a:r>
              <a:rPr kumimoji="0" lang="zh-TW" altLang="en-US" sz="3600" b="0">
                <a:latin typeface="Times New Roman" pitchFamily="18" charset="0"/>
                <a:ea typeface="標楷體" pitchFamily="65" charset="-120"/>
              </a:rPr>
              <a:t>檔案之機關，提出檔案調閱申請，並</a:t>
            </a:r>
            <a:r>
              <a:rPr kumimoji="0" lang="zh-TW" altLang="en-US" sz="3600" b="0">
                <a:solidFill>
                  <a:srgbClr val="FF0000"/>
                </a:solidFill>
                <a:latin typeface="Times New Roman" pitchFamily="18" charset="0"/>
                <a:ea typeface="標楷體" pitchFamily="65" charset="-120"/>
              </a:rPr>
              <a:t>備函載明法律依據</a:t>
            </a:r>
            <a:r>
              <a:rPr kumimoji="0" lang="zh-TW" altLang="en-US" sz="3600" b="0">
                <a:latin typeface="Times New Roman" pitchFamily="18" charset="0"/>
                <a:ea typeface="標楷體" pitchFamily="65" charset="-120"/>
              </a:rPr>
              <a:t>、</a:t>
            </a:r>
            <a:r>
              <a:rPr kumimoji="0" lang="zh-TW" altLang="en-US" sz="3600" b="0">
                <a:solidFill>
                  <a:srgbClr val="FF0000"/>
                </a:solidFill>
                <a:latin typeface="Times New Roman" pitchFamily="18" charset="0"/>
                <a:ea typeface="標楷體" pitchFamily="65" charset="-120"/>
              </a:rPr>
              <a:t>調用目的及調用期間</a:t>
            </a:r>
            <a:endParaRPr kumimoji="0" lang="en-US" altLang="zh-TW" sz="3600" b="0">
              <a:latin typeface="Times New Roman" pitchFamily="18" charset="0"/>
              <a:ea typeface="標楷體" pitchFamily="65" charset="-120"/>
            </a:endParaRPr>
          </a:p>
          <a:p>
            <a:pPr eaLnBrk="1" hangingPunct="1">
              <a:spcBef>
                <a:spcPct val="0"/>
              </a:spcBef>
              <a:buClr>
                <a:schemeClr val="tx1"/>
              </a:buClr>
            </a:pPr>
            <a:r>
              <a:rPr kumimoji="0" lang="zh-TW" altLang="en-US" sz="3600" b="0">
                <a:latin typeface="Times New Roman" pitchFamily="18" charset="0"/>
                <a:ea typeface="標楷體" pitchFamily="65" charset="-120"/>
              </a:rPr>
              <a:t>調用檔案期限之長短，依請求機關執行業務需要，</a:t>
            </a:r>
            <a:r>
              <a:rPr kumimoji="0" lang="zh-TW" altLang="en-US" sz="3600">
                <a:solidFill>
                  <a:srgbClr val="006600"/>
                </a:solidFill>
                <a:latin typeface="Times New Roman" pitchFamily="18" charset="0"/>
                <a:ea typeface="標楷體" pitchFamily="65" charset="-120"/>
              </a:rPr>
              <a:t>可不同於機關內一般檔案借調期限</a:t>
            </a:r>
            <a:r>
              <a:rPr kumimoji="0" lang="zh-TW" altLang="en-US" sz="3600" b="0">
                <a:latin typeface="Times New Roman" pitchFamily="18" charset="0"/>
                <a:ea typeface="標楷體" pitchFamily="65" charset="-120"/>
              </a:rPr>
              <a:t>，適用於</a:t>
            </a:r>
            <a:r>
              <a:rPr kumimoji="0" lang="zh-TW" altLang="en-US" sz="3600">
                <a:solidFill>
                  <a:srgbClr val="006600"/>
                </a:solidFill>
                <a:latin typeface="Times New Roman" pitchFamily="18" charset="0"/>
                <a:ea typeface="標楷體" pitchFamily="65" charset="-120"/>
              </a:rPr>
              <a:t>法院依法調用、監察院調查</a:t>
            </a:r>
            <a:r>
              <a:rPr kumimoji="0" lang="zh-TW" altLang="en-US" sz="3600" b="0">
                <a:latin typeface="Times New Roman" pitchFamily="18" charset="0"/>
                <a:ea typeface="標楷體" pitchFamily="65" charset="-120"/>
              </a:rPr>
              <a:t>等情形之檔案調閱 </a:t>
            </a:r>
          </a:p>
        </p:txBody>
      </p:sp>
      <p:sp>
        <p:nvSpPr>
          <p:cNvPr id="31747" name="Rectangle 3"/>
          <p:cNvSpPr>
            <a:spLocks noChangeArrowheads="1"/>
          </p:cNvSpPr>
          <p:nvPr/>
        </p:nvSpPr>
        <p:spPr bwMode="auto">
          <a:xfrm>
            <a:off x="432197" y="537633"/>
            <a:ext cx="6000750" cy="1524000"/>
          </a:xfrm>
          <a:prstGeom prst="rect">
            <a:avLst/>
          </a:prstGeom>
          <a:noFill/>
          <a:ln>
            <a:noFill/>
          </a:ln>
          <a:effectLst/>
          <a:extLst/>
        </p:spPr>
        <p:txBody>
          <a:bodyPr anchor="ctr"/>
          <a:lstStyle>
            <a:lvl1pPr algn="l" eaLnBrk="0" hangingPunct="0">
              <a:spcBef>
                <a:spcPct val="20000"/>
              </a:spcBef>
              <a:buChar char="•"/>
              <a:defRPr kumimoji="1" sz="3200">
                <a:solidFill>
                  <a:schemeClr val="tx1"/>
                </a:solidFill>
                <a:latin typeface="Gill Sans MT" pitchFamily="34" charset="0"/>
              </a:defRPr>
            </a:lvl1pPr>
            <a:lvl2pPr marL="742950" indent="-285750" algn="l" eaLnBrk="0" hangingPunct="0">
              <a:spcBef>
                <a:spcPct val="20000"/>
              </a:spcBef>
              <a:buChar char="–"/>
              <a:defRPr kumimoji="1" sz="2800">
                <a:solidFill>
                  <a:schemeClr val="tx1"/>
                </a:solidFill>
                <a:latin typeface="Gill Sans MT" pitchFamily="34" charset="0"/>
              </a:defRPr>
            </a:lvl2pPr>
            <a:lvl3pPr marL="1143000" indent="-228600" algn="l" eaLnBrk="0" hangingPunct="0">
              <a:spcBef>
                <a:spcPct val="20000"/>
              </a:spcBef>
              <a:buChar char="•"/>
              <a:defRPr kumimoji="1" sz="2400">
                <a:solidFill>
                  <a:schemeClr val="tx1"/>
                </a:solidFill>
                <a:latin typeface="Gill Sans MT" pitchFamily="34" charset="0"/>
              </a:defRPr>
            </a:lvl3pPr>
            <a:lvl4pPr marL="1600200" indent="-228600" algn="l" eaLnBrk="0" hangingPunct="0">
              <a:spcBef>
                <a:spcPct val="20000"/>
              </a:spcBef>
              <a:buChar char="–"/>
              <a:defRPr kumimoji="1" sz="2000">
                <a:solidFill>
                  <a:schemeClr val="tx1"/>
                </a:solidFill>
                <a:latin typeface="Gill Sans MT" pitchFamily="34" charset="0"/>
              </a:defRPr>
            </a:lvl4pPr>
            <a:lvl5pPr marL="2057400" indent="-228600" algn="l" eaLnBrk="0" hangingPunct="0">
              <a:spcBef>
                <a:spcPct val="20000"/>
              </a:spcBef>
              <a:buChar char="»"/>
              <a:defRPr kumimoji="1" sz="2000">
                <a:solidFill>
                  <a:schemeClr val="tx1"/>
                </a:solidFill>
                <a:latin typeface="Gill Sans MT" pitchFamily="34" charset="0"/>
              </a:defRPr>
            </a:lvl5pPr>
            <a:lvl6pPr marL="2514600" indent="-228600" eaLnBrk="0" fontAlgn="base" hangingPunct="0">
              <a:spcBef>
                <a:spcPct val="20000"/>
              </a:spcBef>
              <a:spcAft>
                <a:spcPct val="0"/>
              </a:spcAft>
              <a:buChar char="»"/>
              <a:defRPr kumimoji="1" sz="2000">
                <a:solidFill>
                  <a:schemeClr val="tx1"/>
                </a:solidFill>
                <a:latin typeface="Gill Sans MT" pitchFamily="34" charset="0"/>
              </a:defRPr>
            </a:lvl6pPr>
            <a:lvl7pPr marL="2971800" indent="-228600" eaLnBrk="0" fontAlgn="base" hangingPunct="0">
              <a:spcBef>
                <a:spcPct val="20000"/>
              </a:spcBef>
              <a:spcAft>
                <a:spcPct val="0"/>
              </a:spcAft>
              <a:buChar char="»"/>
              <a:defRPr kumimoji="1" sz="2000">
                <a:solidFill>
                  <a:schemeClr val="tx1"/>
                </a:solidFill>
                <a:latin typeface="Gill Sans MT" pitchFamily="34" charset="0"/>
              </a:defRPr>
            </a:lvl7pPr>
            <a:lvl8pPr marL="3429000" indent="-228600" eaLnBrk="0" fontAlgn="base" hangingPunct="0">
              <a:spcBef>
                <a:spcPct val="20000"/>
              </a:spcBef>
              <a:spcAft>
                <a:spcPct val="0"/>
              </a:spcAft>
              <a:buChar char="»"/>
              <a:defRPr kumimoji="1" sz="2000">
                <a:solidFill>
                  <a:schemeClr val="tx1"/>
                </a:solidFill>
                <a:latin typeface="Gill Sans MT" pitchFamily="34" charset="0"/>
              </a:defRPr>
            </a:lvl8pPr>
            <a:lvl9pPr marL="3886200" indent="-228600" eaLnBrk="0" fontAlgn="base" hangingPunct="0">
              <a:spcBef>
                <a:spcPct val="20000"/>
              </a:spcBef>
              <a:spcAft>
                <a:spcPct val="0"/>
              </a:spcAft>
              <a:buChar char="»"/>
              <a:defRPr kumimoji="1" sz="2000">
                <a:solidFill>
                  <a:schemeClr val="tx1"/>
                </a:solidFill>
                <a:latin typeface="Gill Sans MT" pitchFamily="34" charset="0"/>
              </a:defRPr>
            </a:lvl9pPr>
          </a:lstStyle>
          <a:p>
            <a:pPr algn="ctr" eaLnBrk="1" hangingPunct="1">
              <a:spcBef>
                <a:spcPct val="0"/>
              </a:spcBef>
              <a:buFontTx/>
              <a:buNone/>
              <a:defRPr/>
            </a:pPr>
            <a:r>
              <a:rPr lang="zh-TW" altLang="en-US" sz="6000" b="0" kern="0" dirty="0" smtClean="0">
                <a:solidFill>
                  <a:srgbClr val="990000"/>
                </a:solidFill>
                <a:latin typeface="Bookman Old Style"/>
                <a:ea typeface="標楷體"/>
              </a:rPr>
              <a:t>何謂調用</a:t>
            </a:r>
            <a:endParaRPr kumimoji="0" lang="zh-TW" altLang="en-US" sz="6000" b="0" dirty="0" smtClean="0">
              <a:solidFill>
                <a:srgbClr val="800000"/>
              </a:solidFill>
              <a:latin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A1FE3FCD-53D5-4F61-B820-EA203A9006E8}" type="slidenum">
              <a:rPr lang="en-US" altLang="zh-TW" smtClean="0"/>
              <a:pPr>
                <a:defRPr/>
              </a:pPr>
              <a:t>29</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29</a:t>
            </a:fld>
            <a:endParaRPr lang="en-US" altLang="zh-TW"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003698" y="609600"/>
            <a:ext cx="484941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endParaRPr kumimoji="0" lang="zh-TW" altLang="en-US" sz="6000" b="0">
              <a:solidFill>
                <a:srgbClr val="800000"/>
              </a:solidFill>
              <a:latin typeface="Times New Roman" pitchFamily="18" charset="0"/>
              <a:ea typeface="標楷體" pitchFamily="65" charset="-120"/>
            </a:endParaRPr>
          </a:p>
        </p:txBody>
      </p:sp>
      <p:sp>
        <p:nvSpPr>
          <p:cNvPr id="5123" name="Rectangle 3"/>
          <p:cNvSpPr>
            <a:spLocks noChangeArrowheads="1"/>
          </p:cNvSpPr>
          <p:nvPr/>
        </p:nvSpPr>
        <p:spPr bwMode="auto">
          <a:xfrm>
            <a:off x="298847" y="3204633"/>
            <a:ext cx="5772150" cy="5429251"/>
          </a:xfrm>
          <a:prstGeom prst="rect">
            <a:avLst/>
          </a:prstGeom>
          <a:noFill/>
          <a:ln>
            <a:noFill/>
          </a:ln>
          <a:effectLst/>
          <a:extLst/>
        </p:spPr>
        <p:txBody>
          <a:bodyPr/>
          <a:lstStyle/>
          <a:p>
            <a:pPr algn="ctr">
              <a:spcBef>
                <a:spcPct val="20000"/>
              </a:spcBef>
              <a:buClr>
                <a:schemeClr val="tx1"/>
              </a:buClr>
              <a:defRPr/>
            </a:pPr>
            <a:r>
              <a:rPr kumimoji="1" lang="zh-TW" altLang="en-US" sz="7200" kern="0" dirty="0">
                <a:solidFill>
                  <a:srgbClr val="990000"/>
                </a:solidFill>
                <a:latin typeface="Bookman Old Style"/>
                <a:ea typeface="標楷體"/>
              </a:rPr>
              <a:t>壹、前言</a:t>
            </a:r>
            <a:endParaRPr lang="zh-TW" altLang="en-US" sz="7200" dirty="0">
              <a:solidFill>
                <a:schemeClr val="tx1"/>
              </a:solidFill>
              <a:latin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A1FE3FCD-53D5-4F61-B820-EA203A9006E8}" type="slidenum">
              <a:rPr lang="en-US" altLang="zh-TW" smtClean="0"/>
              <a:pPr>
                <a:defRPr/>
              </a:pPr>
              <a:t>3</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a:t>
            </a:fld>
            <a:endParaRPr lang="en-US" altLang="zh-TW"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756821" y="853017"/>
            <a:ext cx="4031873" cy="1015663"/>
          </a:xfrm>
          <a:prstGeom prst="rect">
            <a:avLst/>
          </a:prstGeom>
        </p:spPr>
        <p:txBody>
          <a:bodyPr wrap="none">
            <a:spAutoFit/>
          </a:bodyPr>
          <a:lstStyle/>
          <a:p>
            <a:pPr>
              <a:defRPr/>
            </a:pPr>
            <a:r>
              <a:rPr kumimoji="1" lang="zh-TW" altLang="en-US" sz="6000" b="0" kern="0" dirty="0">
                <a:solidFill>
                  <a:srgbClr val="0070C0"/>
                </a:solidFill>
                <a:latin typeface="標楷體"/>
                <a:ea typeface="標楷體"/>
              </a:rPr>
              <a:t>借調</a:t>
            </a:r>
            <a:r>
              <a:rPr kumimoji="1" lang="zh-TW" altLang="en-US" sz="6000" b="0" kern="0" dirty="0">
                <a:solidFill>
                  <a:srgbClr val="990000"/>
                </a:solidFill>
                <a:latin typeface="標楷體"/>
                <a:ea typeface="標楷體"/>
              </a:rPr>
              <a:t>與調用</a:t>
            </a:r>
            <a:endParaRPr lang="zh-TW" altLang="en-US" dirty="0">
              <a:solidFill>
                <a:srgbClr val="FFFFFF"/>
              </a:solidFill>
            </a:endParaRPr>
          </a:p>
        </p:txBody>
      </p:sp>
      <p:sp>
        <p:nvSpPr>
          <p:cNvPr id="35843" name="文字方塊 1"/>
          <p:cNvSpPr txBox="1">
            <a:spLocks noChangeArrowheads="1"/>
          </p:cNvSpPr>
          <p:nvPr/>
        </p:nvSpPr>
        <p:spPr bwMode="auto">
          <a:xfrm>
            <a:off x="5255419" y="6011334"/>
            <a:ext cx="366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r" eaLnBrk="1" hangingPunct="1">
              <a:spcBef>
                <a:spcPct val="0"/>
              </a:spcBef>
              <a:buFontTx/>
              <a:buNone/>
            </a:pPr>
            <a:r>
              <a:rPr kumimoji="0" lang="zh-TW" altLang="en-US" sz="1200">
                <a:ea typeface="標楷體" pitchFamily="65" charset="-120"/>
              </a:rPr>
              <a:t>調用</a:t>
            </a:r>
            <a:r>
              <a:rPr kumimoji="0" lang="zh-TW" altLang="en-US" sz="1200">
                <a:solidFill>
                  <a:schemeClr val="bg1"/>
                </a:solidFill>
                <a:ea typeface="標楷體" pitchFamily="65" charset="-120"/>
              </a:rPr>
              <a:t>用</a:t>
            </a:r>
          </a:p>
        </p:txBody>
      </p:sp>
      <p:cxnSp>
        <p:nvCxnSpPr>
          <p:cNvPr id="5" name="直線單箭頭接點 4"/>
          <p:cNvCxnSpPr/>
          <p:nvPr/>
        </p:nvCxnSpPr>
        <p:spPr>
          <a:xfrm flipH="1">
            <a:off x="5342335" y="6318251"/>
            <a:ext cx="96440" cy="82761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58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6" y="2207684"/>
            <a:ext cx="5280422" cy="6620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A1FE3FCD-53D5-4F61-B820-EA203A9006E8}" type="slidenum">
              <a:rPr lang="en-US" altLang="zh-TW" smtClean="0"/>
              <a:pPr>
                <a:defRPr/>
              </a:pPr>
              <a:t>30</a:t>
            </a:fld>
            <a:endParaRPr lang="en-US" altLang="zh-TW"/>
          </a:p>
        </p:txBody>
      </p:sp>
      <p:sp>
        <p:nvSpPr>
          <p:cNvPr id="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30</a:t>
            </a:fld>
            <a:endParaRPr lang="en-US" altLang="zh-TW"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173" y="237068"/>
            <a:ext cx="3801665" cy="877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直線圖說文字 1 1"/>
          <p:cNvSpPr/>
          <p:nvPr/>
        </p:nvSpPr>
        <p:spPr>
          <a:xfrm>
            <a:off x="4080272" y="994834"/>
            <a:ext cx="1014413" cy="1261533"/>
          </a:xfrm>
          <a:prstGeom prst="borderCallout1">
            <a:avLst>
              <a:gd name="adj1" fmla="val 7733"/>
              <a:gd name="adj2" fmla="val -1587"/>
              <a:gd name="adj3" fmla="val 125144"/>
              <a:gd name="adj4" fmla="val -96036"/>
            </a:avLst>
          </a:prstGeom>
          <a:solidFill>
            <a:srgbClr val="CCFFCC"/>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非主管業務：須經單位主管核章，</a:t>
            </a:r>
            <a:r>
              <a:rPr lang="zh-TW" altLang="en-US" sz="1200" dirty="0">
                <a:solidFill>
                  <a:srgbClr val="FF0000"/>
                </a:solidFill>
                <a:latin typeface="+mj-ea"/>
                <a:ea typeface="+mj-ea"/>
              </a:rPr>
              <a:t>再送會承辦業務主管</a:t>
            </a:r>
            <a:r>
              <a:rPr lang="zh-TW" altLang="en-US" sz="1200" dirty="0">
                <a:solidFill>
                  <a:schemeClr val="tx1"/>
                </a:solidFill>
                <a:latin typeface="+mj-ea"/>
                <a:ea typeface="+mj-ea"/>
              </a:rPr>
              <a:t>，或簽請權責長官核准。</a:t>
            </a:r>
          </a:p>
        </p:txBody>
      </p:sp>
      <p:sp>
        <p:nvSpPr>
          <p:cNvPr id="4" name="矩形 3"/>
          <p:cNvSpPr/>
          <p:nvPr/>
        </p:nvSpPr>
        <p:spPr>
          <a:xfrm>
            <a:off x="1427560" y="668867"/>
            <a:ext cx="992981" cy="605367"/>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調案以與</a:t>
            </a:r>
            <a:r>
              <a:rPr lang="zh-TW" altLang="en-US" sz="1200" dirty="0">
                <a:solidFill>
                  <a:srgbClr val="FF0000"/>
                </a:solidFill>
                <a:latin typeface="+mj-ea"/>
                <a:ea typeface="+mj-ea"/>
              </a:rPr>
              <a:t>承辦業務有關者</a:t>
            </a:r>
            <a:r>
              <a:rPr lang="zh-TW" altLang="en-US" sz="1200" dirty="0">
                <a:solidFill>
                  <a:schemeClr val="tx1"/>
                </a:solidFill>
                <a:latin typeface="+mj-ea"/>
                <a:ea typeface="+mj-ea"/>
              </a:rPr>
              <a:t>為限</a:t>
            </a:r>
          </a:p>
        </p:txBody>
      </p:sp>
      <p:cxnSp>
        <p:nvCxnSpPr>
          <p:cNvPr id="7" name="直線接點 6"/>
          <p:cNvCxnSpPr/>
          <p:nvPr/>
        </p:nvCxnSpPr>
        <p:spPr>
          <a:xfrm>
            <a:off x="2313385" y="1282701"/>
            <a:ext cx="553640" cy="2667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直線圖說文字 1 9"/>
          <p:cNvSpPr/>
          <p:nvPr/>
        </p:nvSpPr>
        <p:spPr>
          <a:xfrm>
            <a:off x="4281487" y="3297767"/>
            <a:ext cx="862013" cy="836084"/>
          </a:xfrm>
          <a:prstGeom prst="borderCallout1">
            <a:avLst>
              <a:gd name="adj1" fmla="val 62949"/>
              <a:gd name="adj2" fmla="val 37"/>
              <a:gd name="adj3" fmla="val 204533"/>
              <a:gd name="adj4" fmla="val -120784"/>
            </a:avLst>
          </a:prstGeom>
          <a:solidFill>
            <a:srgbClr val="CCFFCC"/>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為避免檔案原件因使用不當遭致毀損</a:t>
            </a:r>
          </a:p>
        </p:txBody>
      </p:sp>
      <p:sp>
        <p:nvSpPr>
          <p:cNvPr id="11" name="矩形 10"/>
          <p:cNvSpPr/>
          <p:nvPr/>
        </p:nvSpPr>
        <p:spPr>
          <a:xfrm>
            <a:off x="1427560" y="2980267"/>
            <a:ext cx="828675" cy="317500"/>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rgbClr val="FF0000"/>
                </a:solidFill>
                <a:latin typeface="+mj-ea"/>
                <a:ea typeface="+mj-ea"/>
              </a:rPr>
              <a:t>辦畢歸檔</a:t>
            </a:r>
            <a:r>
              <a:rPr lang="zh-TW" altLang="en-US" sz="1200" dirty="0">
                <a:solidFill>
                  <a:schemeClr val="tx1"/>
                </a:solidFill>
                <a:latin typeface="+mj-ea"/>
                <a:ea typeface="+mj-ea"/>
              </a:rPr>
              <a:t>公文</a:t>
            </a:r>
          </a:p>
        </p:txBody>
      </p:sp>
      <p:cxnSp>
        <p:nvCxnSpPr>
          <p:cNvPr id="12" name="直線接點 11"/>
          <p:cNvCxnSpPr/>
          <p:nvPr/>
        </p:nvCxnSpPr>
        <p:spPr>
          <a:xfrm>
            <a:off x="2093119" y="3297767"/>
            <a:ext cx="327422" cy="4191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450181" y="4881033"/>
            <a:ext cx="828675" cy="719667"/>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rgbClr val="FF0000"/>
                </a:solidFill>
                <a:latin typeface="+mj-ea"/>
                <a:ea typeface="+mj-ea"/>
              </a:rPr>
              <a:t>應設定使用權限，</a:t>
            </a:r>
            <a:r>
              <a:rPr lang="zh-TW" altLang="en-US" sz="1200" dirty="0">
                <a:solidFill>
                  <a:schemeClr val="tx1"/>
                </a:solidFill>
                <a:latin typeface="+mj-ea"/>
                <a:ea typeface="+mj-ea"/>
              </a:rPr>
              <a:t>並保留調閱紀錄</a:t>
            </a:r>
          </a:p>
        </p:txBody>
      </p:sp>
      <p:cxnSp>
        <p:nvCxnSpPr>
          <p:cNvPr id="16" name="直線接點 15"/>
          <p:cNvCxnSpPr/>
          <p:nvPr/>
        </p:nvCxnSpPr>
        <p:spPr>
          <a:xfrm>
            <a:off x="2278857" y="5183717"/>
            <a:ext cx="588169" cy="49741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4712494" y="7620000"/>
            <a:ext cx="464344" cy="4593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176838" y="6904567"/>
            <a:ext cx="828675" cy="1174751"/>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調案紀錄應保存至該</a:t>
            </a:r>
            <a:r>
              <a:rPr lang="zh-TW" altLang="en-US" sz="1200" dirty="0">
                <a:solidFill>
                  <a:srgbClr val="FF0000"/>
                </a:solidFill>
                <a:latin typeface="+mj-ea"/>
                <a:ea typeface="+mj-ea"/>
              </a:rPr>
              <a:t>檔案銷毀或移轉後，</a:t>
            </a:r>
            <a:r>
              <a:rPr lang="zh-TW" altLang="en-US" sz="1200" dirty="0">
                <a:solidFill>
                  <a:schemeClr val="tx1"/>
                </a:solidFill>
                <a:latin typeface="+mj-ea"/>
                <a:ea typeface="+mj-ea"/>
              </a:rPr>
              <a:t>始得銷毀</a:t>
            </a:r>
          </a:p>
        </p:txBody>
      </p:sp>
      <p:sp>
        <p:nvSpPr>
          <p:cNvPr id="3" name="頁尾版面配置區 2"/>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5" name="投影片編號版面配置區 4"/>
          <p:cNvSpPr>
            <a:spLocks noGrp="1"/>
          </p:cNvSpPr>
          <p:nvPr>
            <p:ph type="sldNum" sz="quarter" idx="12"/>
          </p:nvPr>
        </p:nvSpPr>
        <p:spPr/>
        <p:txBody>
          <a:bodyPr/>
          <a:lstStyle/>
          <a:p>
            <a:pPr>
              <a:defRPr/>
            </a:pPr>
            <a:fld id="{6DB4F03D-1291-4CD0-976D-BE064014AF23}" type="slidenum">
              <a:rPr lang="en-US" altLang="zh-TW" smtClean="0"/>
              <a:pPr>
                <a:defRPr/>
              </a:pPr>
              <a:t>31</a:t>
            </a:fld>
            <a:endParaRPr lang="en-US" altLang="zh-TW"/>
          </a:p>
        </p:txBody>
      </p:sp>
      <p:sp>
        <p:nvSpPr>
          <p:cNvPr id="1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31</a:t>
            </a:fld>
            <a:endParaRPr lang="en-US" altLang="zh-TW"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1" y="300567"/>
            <a:ext cx="3679031" cy="866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矩形 1"/>
          <p:cNvSpPr/>
          <p:nvPr/>
        </p:nvSpPr>
        <p:spPr>
          <a:xfrm>
            <a:off x="4629150" y="5412318"/>
            <a:ext cx="1295400" cy="2366433"/>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人員調、離職時，</a:t>
            </a:r>
            <a:r>
              <a:rPr lang="zh-TW" altLang="en-US" sz="1200" dirty="0">
                <a:solidFill>
                  <a:srgbClr val="FF0000"/>
                </a:solidFill>
                <a:latin typeface="+mj-ea"/>
                <a:ea typeface="+mj-ea"/>
              </a:rPr>
              <a:t>人事單位</a:t>
            </a:r>
            <a:r>
              <a:rPr lang="zh-TW" altLang="en-US" sz="1200" dirty="0">
                <a:solidFill>
                  <a:schemeClr val="tx1"/>
                </a:solidFill>
                <a:latin typeface="+mj-ea"/>
                <a:ea typeface="+mj-ea"/>
              </a:rPr>
              <a:t>應知會檔管單位，以查檢其借調檔案情形；借調機關內部的檔案應全部歸還，不得轉借。借調檔案若屬</a:t>
            </a:r>
            <a:r>
              <a:rPr lang="zh-TW" altLang="en-US" sz="1200" dirty="0">
                <a:solidFill>
                  <a:srgbClr val="FF0000"/>
                </a:solidFill>
                <a:latin typeface="+mj-ea"/>
                <a:ea typeface="+mj-ea"/>
              </a:rPr>
              <a:t>依法調用或機關借調</a:t>
            </a:r>
            <a:r>
              <a:rPr lang="zh-TW" altLang="en-US" sz="1200" dirty="0">
                <a:solidFill>
                  <a:schemeClr val="tx1"/>
                </a:solidFill>
                <a:latin typeface="+mj-ea"/>
                <a:ea typeface="+mj-ea"/>
              </a:rPr>
              <a:t>且未屆滿歸還期限者，應依相關規定</a:t>
            </a:r>
            <a:r>
              <a:rPr lang="zh-TW" altLang="en-US" sz="1200" dirty="0">
                <a:solidFill>
                  <a:srgbClr val="663300"/>
                </a:solidFill>
                <a:latin typeface="+mj-ea"/>
                <a:ea typeface="+mj-ea"/>
              </a:rPr>
              <a:t>列為職務移交事項</a:t>
            </a:r>
            <a:r>
              <a:rPr lang="zh-TW" altLang="en-US" sz="1200" dirty="0">
                <a:solidFill>
                  <a:schemeClr val="tx1"/>
                </a:solidFill>
                <a:latin typeface="+mj-ea"/>
                <a:ea typeface="+mj-ea"/>
              </a:rPr>
              <a:t>。</a:t>
            </a:r>
          </a:p>
        </p:txBody>
      </p:sp>
      <p:cxnSp>
        <p:nvCxnSpPr>
          <p:cNvPr id="4" name="直線接點 3"/>
          <p:cNvCxnSpPr>
            <a:stCxn id="2" idx="1"/>
          </p:cNvCxnSpPr>
          <p:nvPr/>
        </p:nvCxnSpPr>
        <p:spPr>
          <a:xfrm flipH="1">
            <a:off x="4176712" y="6595533"/>
            <a:ext cx="452438" cy="54186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3390900" y="300567"/>
            <a:ext cx="1685925" cy="1087967"/>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不得遺失、轉借、轉抄或有拆散、污損、添註、塗改、更換、抽取、增加、圈點等</a:t>
            </a:r>
            <a:r>
              <a:rPr lang="zh-TW" altLang="en-US" sz="1200" dirty="0">
                <a:solidFill>
                  <a:srgbClr val="FF0000"/>
                </a:solidFill>
                <a:latin typeface="+mj-ea"/>
                <a:ea typeface="+mj-ea"/>
              </a:rPr>
              <a:t>破壞檔案</a:t>
            </a:r>
            <a:r>
              <a:rPr lang="zh-TW" altLang="en-US" sz="1200" dirty="0">
                <a:solidFill>
                  <a:schemeClr val="tx1"/>
                </a:solidFill>
                <a:latin typeface="+mj-ea"/>
                <a:ea typeface="+mj-ea"/>
              </a:rPr>
              <a:t>或</a:t>
            </a:r>
            <a:r>
              <a:rPr lang="zh-TW" altLang="en-US" sz="1200" dirty="0">
                <a:solidFill>
                  <a:srgbClr val="FF0000"/>
                </a:solidFill>
                <a:latin typeface="+mj-ea"/>
                <a:ea typeface="+mj-ea"/>
              </a:rPr>
              <a:t>變更檔案內</a:t>
            </a:r>
            <a:r>
              <a:rPr lang="zh-TW" altLang="en-US" sz="1200" dirty="0">
                <a:solidFill>
                  <a:schemeClr val="tx1"/>
                </a:solidFill>
                <a:latin typeface="+mj-ea"/>
                <a:ea typeface="+mj-ea"/>
              </a:rPr>
              <a:t>容之情事。</a:t>
            </a:r>
          </a:p>
        </p:txBody>
      </p:sp>
      <p:sp>
        <p:nvSpPr>
          <p:cNvPr id="6" name="矩形 5"/>
          <p:cNvSpPr/>
          <p:nvPr/>
        </p:nvSpPr>
        <p:spPr>
          <a:xfrm>
            <a:off x="1176338" y="2743200"/>
            <a:ext cx="1066800" cy="905933"/>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調案期限及展期單格式由各機關</a:t>
            </a:r>
            <a:r>
              <a:rPr lang="zh-TW" altLang="en-US" sz="1200" dirty="0">
                <a:solidFill>
                  <a:srgbClr val="FF0000"/>
                </a:solidFill>
                <a:latin typeface="+mj-ea"/>
                <a:ea typeface="+mj-ea"/>
              </a:rPr>
              <a:t>自行訂定</a:t>
            </a:r>
          </a:p>
        </p:txBody>
      </p:sp>
      <p:cxnSp>
        <p:nvCxnSpPr>
          <p:cNvPr id="8" name="直線接點 7"/>
          <p:cNvCxnSpPr/>
          <p:nvPr/>
        </p:nvCxnSpPr>
        <p:spPr>
          <a:xfrm flipV="1">
            <a:off x="2243138" y="2072218"/>
            <a:ext cx="571500" cy="6709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2886075" y="508000"/>
            <a:ext cx="504825" cy="48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弧形接點 22"/>
          <p:cNvCxnSpPr/>
          <p:nvPr/>
        </p:nvCxnSpPr>
        <p:spPr>
          <a:xfrm rot="5400000">
            <a:off x="2364581" y="2414852"/>
            <a:ext cx="3676651" cy="1624013"/>
          </a:xfrm>
          <a:prstGeom prst="curvedConnector3">
            <a:avLst>
              <a:gd name="adj1" fmla="val 92833"/>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V="1">
            <a:off x="3929062" y="1663701"/>
            <a:ext cx="1347788" cy="47201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233988" y="1270000"/>
            <a:ext cx="1066800" cy="1752600"/>
          </a:xfrm>
          <a:prstGeom prst="rect">
            <a:avLst/>
          </a:prstGeom>
          <a:solidFill>
            <a:srgbClr val="CCFFCC"/>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en-US" altLang="zh-TW" sz="1200" dirty="0">
                <a:solidFill>
                  <a:schemeClr val="tx1"/>
                </a:solidFill>
                <a:latin typeface="Times New Roman" panose="02020603050405020304" pitchFamily="18" charset="0"/>
                <a:ea typeface="+mj-ea"/>
                <a:cs typeface="Times New Roman" panose="02020603050405020304" pitchFamily="18" charset="0"/>
              </a:rPr>
              <a:t>(</a:t>
            </a:r>
            <a:r>
              <a:rPr lang="zh-TW" altLang="en-US" sz="1200" dirty="0">
                <a:solidFill>
                  <a:schemeClr val="tx1"/>
                </a:solidFill>
                <a:latin typeface="Times New Roman" panose="02020603050405020304" pitchFamily="18" charset="0"/>
                <a:ea typeface="+mj-ea"/>
                <a:cs typeface="Times New Roman" panose="02020603050405020304" pitchFamily="18" charset="0"/>
              </a:rPr>
              <a:t>借調</a:t>
            </a:r>
            <a:r>
              <a:rPr lang="en-US" altLang="zh-TW" sz="1200" dirty="0">
                <a:solidFill>
                  <a:schemeClr val="tx1"/>
                </a:solidFill>
                <a:latin typeface="Times New Roman" panose="02020603050405020304" pitchFamily="18" charset="0"/>
                <a:ea typeface="+mj-ea"/>
                <a:cs typeface="Times New Roman" panose="02020603050405020304" pitchFamily="18" charset="0"/>
              </a:rPr>
              <a:t>)</a:t>
            </a:r>
            <a:r>
              <a:rPr lang="zh-TW" altLang="en-US" sz="1200" dirty="0">
                <a:solidFill>
                  <a:schemeClr val="tx1"/>
                </a:solidFill>
                <a:latin typeface="Times New Roman" panose="02020603050405020304" pitchFamily="18" charset="0"/>
                <a:ea typeface="+mj-ea"/>
                <a:cs typeface="Times New Roman" panose="02020603050405020304" pitchFamily="18" charset="0"/>
              </a:rPr>
              <a:t>調案展期次數不得超過</a:t>
            </a:r>
            <a:r>
              <a:rPr lang="en-US" altLang="zh-TW" sz="1200" dirty="0">
                <a:solidFill>
                  <a:schemeClr val="tx1"/>
                </a:solidFill>
                <a:latin typeface="Times New Roman" panose="02020603050405020304" pitchFamily="18" charset="0"/>
                <a:ea typeface="+mj-ea"/>
                <a:cs typeface="Times New Roman" panose="02020603050405020304" pitchFamily="18" charset="0"/>
              </a:rPr>
              <a:t>3</a:t>
            </a:r>
            <a:r>
              <a:rPr lang="zh-TW" altLang="en-US" sz="1200" dirty="0">
                <a:solidFill>
                  <a:schemeClr val="tx1"/>
                </a:solidFill>
                <a:latin typeface="Times New Roman" panose="02020603050405020304" pitchFamily="18" charset="0"/>
                <a:ea typeface="+mj-ea"/>
                <a:cs typeface="Times New Roman" panose="02020603050405020304" pitchFamily="18" charset="0"/>
              </a:rPr>
              <a:t>次，超過</a:t>
            </a:r>
            <a:r>
              <a:rPr lang="en-US" altLang="zh-TW" sz="1200" dirty="0">
                <a:solidFill>
                  <a:schemeClr val="tx1"/>
                </a:solidFill>
                <a:latin typeface="Times New Roman" panose="02020603050405020304" pitchFamily="18" charset="0"/>
                <a:ea typeface="+mj-ea"/>
                <a:cs typeface="Times New Roman" panose="02020603050405020304" pitchFamily="18" charset="0"/>
              </a:rPr>
              <a:t>3</a:t>
            </a:r>
            <a:r>
              <a:rPr lang="zh-TW" altLang="en-US" sz="1200" dirty="0">
                <a:solidFill>
                  <a:schemeClr val="tx1"/>
                </a:solidFill>
                <a:latin typeface="Times New Roman" panose="02020603050405020304" pitchFamily="18" charset="0"/>
                <a:ea typeface="+mj-ea"/>
                <a:cs typeface="Times New Roman" panose="02020603050405020304" pitchFamily="18" charset="0"/>
              </a:rPr>
              <a:t>次，</a:t>
            </a:r>
            <a:r>
              <a:rPr lang="zh-TW" altLang="en-US" sz="1200" dirty="0">
                <a:solidFill>
                  <a:srgbClr val="FF0000"/>
                </a:solidFill>
                <a:latin typeface="Times New Roman" panose="02020603050405020304" pitchFamily="18" charset="0"/>
                <a:ea typeface="+mj-ea"/>
                <a:cs typeface="Times New Roman" panose="02020603050405020304" pitchFamily="18" charset="0"/>
              </a:rPr>
              <a:t>應先歸還再借調；</a:t>
            </a:r>
            <a:r>
              <a:rPr lang="en-US" altLang="zh-TW" sz="1200" dirty="0">
                <a:solidFill>
                  <a:schemeClr val="tx1"/>
                </a:solidFill>
                <a:latin typeface="Times New Roman" panose="02020603050405020304" pitchFamily="18" charset="0"/>
                <a:ea typeface="+mj-ea"/>
                <a:cs typeface="Times New Roman" panose="02020603050405020304" pitchFamily="18" charset="0"/>
              </a:rPr>
              <a:t>(</a:t>
            </a:r>
            <a:r>
              <a:rPr lang="zh-TW" altLang="en-US" sz="1200" dirty="0">
                <a:solidFill>
                  <a:schemeClr val="tx1"/>
                </a:solidFill>
                <a:latin typeface="Times New Roman" panose="02020603050405020304" pitchFamily="18" charset="0"/>
                <a:ea typeface="+mj-ea"/>
                <a:cs typeface="Times New Roman" panose="02020603050405020304" pitchFamily="18" charset="0"/>
              </a:rPr>
              <a:t>調用</a:t>
            </a:r>
            <a:r>
              <a:rPr lang="en-US" altLang="zh-TW" sz="1200" dirty="0">
                <a:solidFill>
                  <a:schemeClr val="tx1"/>
                </a:solidFill>
                <a:latin typeface="Times New Roman" panose="02020603050405020304" pitchFamily="18" charset="0"/>
                <a:ea typeface="+mj-ea"/>
                <a:cs typeface="Times New Roman" panose="02020603050405020304" pitchFamily="18" charset="0"/>
              </a:rPr>
              <a:t>)</a:t>
            </a:r>
            <a:r>
              <a:rPr lang="zh-TW" altLang="en-US" sz="1200" dirty="0">
                <a:solidFill>
                  <a:schemeClr val="tx1"/>
                </a:solidFill>
                <a:latin typeface="Times New Roman" panose="02020603050405020304" pitchFamily="18" charset="0"/>
                <a:ea typeface="+mj-ea"/>
                <a:cs typeface="Times New Roman" panose="02020603050405020304" pitchFamily="18" charset="0"/>
              </a:rPr>
              <a:t>依</a:t>
            </a:r>
            <a:r>
              <a:rPr lang="zh-TW" altLang="en-US" sz="1200" dirty="0">
                <a:solidFill>
                  <a:srgbClr val="FF0000"/>
                </a:solidFill>
                <a:latin typeface="Times New Roman" panose="02020603050405020304" pitchFamily="18" charset="0"/>
                <a:ea typeface="+mj-ea"/>
                <a:cs typeface="Times New Roman" panose="02020603050405020304" pitchFamily="18" charset="0"/>
              </a:rPr>
              <a:t>來函核准展延日期為限</a:t>
            </a:r>
            <a:r>
              <a:rPr lang="zh-TW" altLang="en-US" sz="1200" dirty="0">
                <a:solidFill>
                  <a:schemeClr val="tx1"/>
                </a:solidFill>
                <a:latin typeface="Times New Roman" panose="02020603050405020304" pitchFamily="18" charset="0"/>
                <a:ea typeface="+mj-ea"/>
                <a:cs typeface="Times New Roman" panose="02020603050405020304" pitchFamily="18" charset="0"/>
              </a:rPr>
              <a:t>。</a:t>
            </a:r>
          </a:p>
        </p:txBody>
      </p:sp>
      <p:sp>
        <p:nvSpPr>
          <p:cNvPr id="3" name="頁尾版面配置區 2"/>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7" name="投影片編號版面配置區 6"/>
          <p:cNvSpPr>
            <a:spLocks noGrp="1"/>
          </p:cNvSpPr>
          <p:nvPr>
            <p:ph type="sldNum" sz="quarter" idx="12"/>
          </p:nvPr>
        </p:nvSpPr>
        <p:spPr/>
        <p:txBody>
          <a:bodyPr/>
          <a:lstStyle/>
          <a:p>
            <a:pPr>
              <a:defRPr/>
            </a:pPr>
            <a:fld id="{6DB4F03D-1291-4CD0-976D-BE064014AF23}" type="slidenum">
              <a:rPr lang="en-US" altLang="zh-TW" smtClean="0"/>
              <a:pPr>
                <a:defRPr/>
              </a:pPr>
              <a:t>32</a:t>
            </a:fld>
            <a:endParaRPr lang="en-US" altLang="zh-TW"/>
          </a:p>
        </p:txBody>
      </p:sp>
      <p:sp>
        <p:nvSpPr>
          <p:cNvPr id="14"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32</a:t>
            </a:fld>
            <a:endParaRPr lang="en-US" altLang="zh-TW"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2" y="342901"/>
            <a:ext cx="3729038" cy="852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8915" name="矩形 4"/>
          <p:cNvSpPr>
            <a:spLocks noChangeArrowheads="1"/>
          </p:cNvSpPr>
          <p:nvPr/>
        </p:nvSpPr>
        <p:spPr bwMode="auto">
          <a:xfrm>
            <a:off x="2592616" y="4406900"/>
            <a:ext cx="13388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r" eaLnBrk="1" hangingPunct="1">
              <a:spcBef>
                <a:spcPct val="0"/>
              </a:spcBef>
              <a:buFontTx/>
              <a:buNone/>
            </a:pPr>
            <a:r>
              <a:rPr kumimoji="0" lang="zh-TW" altLang="en-US" sz="1000">
                <a:solidFill>
                  <a:schemeClr val="bg1"/>
                </a:solidFill>
                <a:ea typeface="標楷體" pitchFamily="65" charset="-120"/>
              </a:rPr>
              <a:t>樂活報新增訂戶一名</a:t>
            </a:r>
          </a:p>
        </p:txBody>
      </p:sp>
      <p:cxnSp>
        <p:nvCxnSpPr>
          <p:cNvPr id="7" name="直線接點 6"/>
          <p:cNvCxnSpPr/>
          <p:nvPr/>
        </p:nvCxnSpPr>
        <p:spPr>
          <a:xfrm>
            <a:off x="3655219" y="6060018"/>
            <a:ext cx="854869" cy="72178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307681" y="5930901"/>
            <a:ext cx="971550" cy="977900"/>
          </a:xfrm>
          <a:prstGeom prst="rect">
            <a:avLst/>
          </a:prstGeom>
          <a:solidFill>
            <a:srgbClr val="CCFFCC"/>
          </a:solidFill>
          <a:ln>
            <a:solidFill>
              <a:srgbClr val="1919E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zh-TW" altLang="en-US" sz="1200" dirty="0">
                <a:solidFill>
                  <a:schemeClr val="tx1"/>
                </a:solidFill>
                <a:latin typeface="+mj-ea"/>
                <a:ea typeface="+mj-ea"/>
              </a:rPr>
              <a:t>俟所借調檔案全數歸還後，始得退回調案單</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33</a:t>
            </a:fld>
            <a:endParaRPr lang="en-US" altLang="zh-TW"/>
          </a:p>
        </p:txBody>
      </p:sp>
      <p:sp>
        <p:nvSpPr>
          <p:cNvPr id="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33</a:t>
            </a:fld>
            <a:endParaRPr lang="en-US" altLang="zh-TW"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標題 1"/>
          <p:cNvSpPr>
            <a:spLocks noGrp="1"/>
          </p:cNvSpPr>
          <p:nvPr>
            <p:ph type="title"/>
          </p:nvPr>
        </p:nvSpPr>
        <p:spPr>
          <a:xfrm>
            <a:off x="342900" y="304801"/>
            <a:ext cx="6172200" cy="1333500"/>
          </a:xfrm>
        </p:spPr>
        <p:txBody>
          <a:bodyPr/>
          <a:lstStyle/>
          <a:p>
            <a:r>
              <a:rPr lang="zh-TW" altLang="en-US" sz="6000" smtClean="0">
                <a:solidFill>
                  <a:srgbClr val="990000"/>
                </a:solidFill>
                <a:latin typeface="Times New Roman" pitchFamily="18" charset="0"/>
                <a:ea typeface="標楷體" pitchFamily="65" charset="-120"/>
                <a:cs typeface="Times New Roman" pitchFamily="18" charset="0"/>
              </a:rPr>
              <a:t>常見問題</a:t>
            </a:r>
            <a:r>
              <a:rPr lang="en-US" altLang="zh-TW" sz="6000" smtClean="0">
                <a:solidFill>
                  <a:srgbClr val="990000"/>
                </a:solidFill>
                <a:latin typeface="Times New Roman" pitchFamily="18" charset="0"/>
                <a:ea typeface="標楷體" pitchFamily="65" charset="-120"/>
                <a:cs typeface="Times New Roman" pitchFamily="18" charset="0"/>
              </a:rPr>
              <a:t>1</a:t>
            </a:r>
            <a:endParaRPr lang="zh-TW" altLang="en-US" smtClean="0">
              <a:latin typeface="Times New Roman" pitchFamily="18" charset="0"/>
              <a:ea typeface="標楷體" pitchFamily="65" charset="-120"/>
              <a:cs typeface="Times New Roman" pitchFamily="18" charset="0"/>
            </a:endParaRPr>
          </a:p>
        </p:txBody>
      </p:sp>
      <p:sp>
        <p:nvSpPr>
          <p:cNvPr id="38915" name="內容版面配置區 2"/>
          <p:cNvSpPr>
            <a:spLocks noGrp="1"/>
          </p:cNvSpPr>
          <p:nvPr>
            <p:ph idx="1"/>
          </p:nvPr>
        </p:nvSpPr>
        <p:spPr>
          <a:xfrm>
            <a:off x="342900" y="1638300"/>
            <a:ext cx="6172200" cy="6529917"/>
          </a:xfrm>
        </p:spPr>
        <p:txBody>
          <a:bodyPr/>
          <a:lstStyle/>
          <a:p>
            <a:pPr marL="712788" indent="-712788" eaLnBrk="1" hangingPunct="1">
              <a:buFontTx/>
              <a:buNone/>
              <a:defRPr/>
            </a:pPr>
            <a:r>
              <a:rPr lang="en-US" altLang="zh-TW" dirty="0" smtClean="0">
                <a:solidFill>
                  <a:srgbClr val="000000"/>
                </a:solidFill>
                <a:latin typeface="Times New Roman" panose="02020603050405020304" pitchFamily="18" charset="0"/>
                <a:ea typeface="標楷體" pitchFamily="65" charset="-120"/>
                <a:cs typeface="Times New Roman" panose="02020603050405020304" pitchFamily="18" charset="0"/>
              </a:rPr>
              <a:t>Q</a:t>
            </a:r>
            <a:r>
              <a:rPr lang="zh-TW" altLang="en-US" dirty="0" smtClean="0">
                <a:solidFill>
                  <a:srgbClr val="000000"/>
                </a:solidFill>
                <a:latin typeface="Times New Roman" panose="02020603050405020304" pitchFamily="18" charset="0"/>
                <a:ea typeface="標楷體" pitchFamily="65" charset="-120"/>
                <a:cs typeface="Times New Roman" panose="02020603050405020304" pitchFamily="18" charset="0"/>
              </a:rPr>
              <a:t>：司法或監察機關</a:t>
            </a:r>
            <a:r>
              <a:rPr lang="zh-TW" altLang="en-US" dirty="0" smtClean="0">
                <a:latin typeface="Times New Roman" panose="02020603050405020304" pitchFamily="18" charset="0"/>
                <a:ea typeface="標楷體" pitchFamily="65" charset="-120"/>
                <a:cs typeface="Times New Roman" panose="02020603050405020304" pitchFamily="18" charset="0"/>
              </a:rPr>
              <a:t>依法調用</a:t>
            </a:r>
            <a:r>
              <a:rPr lang="zh-TW" altLang="en-US" dirty="0" smtClean="0">
                <a:solidFill>
                  <a:srgbClr val="000000"/>
                </a:solidFill>
                <a:latin typeface="Times New Roman" panose="02020603050405020304" pitchFamily="18" charset="0"/>
                <a:ea typeface="標楷體" pitchFamily="65" charset="-120"/>
                <a:cs typeface="Times New Roman" panose="02020603050405020304" pitchFamily="18" charset="0"/>
              </a:rPr>
              <a:t>檔案時，其調案程序為何</a:t>
            </a:r>
            <a:r>
              <a:rPr lang="en-US" altLang="zh-TW" dirty="0" smtClean="0">
                <a:solidFill>
                  <a:srgbClr val="000000"/>
                </a:solidFill>
                <a:latin typeface="Times New Roman" panose="02020603050405020304" pitchFamily="18" charset="0"/>
                <a:ea typeface="標楷體" pitchFamily="65" charset="-120"/>
                <a:cs typeface="Times New Roman" panose="02020603050405020304" pitchFamily="18" charset="0"/>
              </a:rPr>
              <a:t>?</a:t>
            </a:r>
          </a:p>
          <a:p>
            <a:pPr marL="712788" indent="-712788" eaLnBrk="1" hangingPunct="1">
              <a:buFontTx/>
              <a:buNone/>
              <a:defRPr/>
            </a:pPr>
            <a:r>
              <a:rPr lang="en-US" altLang="zh-TW" dirty="0" smtClean="0">
                <a:solidFill>
                  <a:srgbClr val="000000"/>
                </a:solidFill>
                <a:latin typeface="Times New Roman" panose="02020603050405020304" pitchFamily="18" charset="0"/>
                <a:ea typeface="標楷體" pitchFamily="65" charset="-120"/>
                <a:cs typeface="Times New Roman" panose="02020603050405020304" pitchFamily="18" charset="0"/>
              </a:rPr>
              <a:t>A</a:t>
            </a:r>
            <a:r>
              <a:rPr lang="zh-TW" altLang="en-US" dirty="0" smtClean="0">
                <a:solidFill>
                  <a:srgbClr val="000000"/>
                </a:solidFill>
                <a:latin typeface="Times New Roman" panose="02020603050405020304" pitchFamily="18" charset="0"/>
                <a:ea typeface="標楷體" pitchFamily="65" charset="-120"/>
                <a:cs typeface="Times New Roman" panose="02020603050405020304" pitchFamily="18" charset="0"/>
              </a:rPr>
              <a:t>：依機關檔案檢調作業要點第</a:t>
            </a:r>
            <a:r>
              <a:rPr lang="en-US" altLang="zh-TW" dirty="0" smtClean="0">
                <a:solidFill>
                  <a:srgbClr val="000000"/>
                </a:solidFill>
                <a:latin typeface="Times New Roman" panose="02020603050405020304" pitchFamily="18" charset="0"/>
                <a:ea typeface="標楷體" pitchFamily="65" charset="-120"/>
                <a:cs typeface="Times New Roman" panose="02020603050405020304" pitchFamily="18" charset="0"/>
              </a:rPr>
              <a:t>8</a:t>
            </a:r>
            <a:r>
              <a:rPr lang="zh-TW" altLang="en-US" dirty="0" smtClean="0">
                <a:solidFill>
                  <a:srgbClr val="000000"/>
                </a:solidFill>
                <a:latin typeface="Times New Roman" panose="02020603050405020304" pitchFamily="18" charset="0"/>
                <a:ea typeface="標楷體" pitchFamily="65" charset="-120"/>
                <a:cs typeface="Times New Roman" panose="02020603050405020304" pitchFamily="18" charset="0"/>
              </a:rPr>
              <a:t>點規定，</a:t>
            </a:r>
            <a:r>
              <a:rPr lang="zh-TW" altLang="en-US" dirty="0" smtClean="0">
                <a:solidFill>
                  <a:srgbClr val="FF0000"/>
                </a:solidFill>
                <a:latin typeface="Times New Roman" panose="02020603050405020304" pitchFamily="18" charset="0"/>
                <a:ea typeface="標楷體" pitchFamily="65" charset="-120"/>
                <a:cs typeface="Times New Roman" panose="02020603050405020304" pitchFamily="18" charset="0"/>
              </a:rPr>
              <a:t>有權調閱之機關</a:t>
            </a:r>
            <a:r>
              <a:rPr lang="en-US" altLang="zh-TW"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itchFamily="65" charset="-120"/>
                <a:cs typeface="Times New Roman" panose="02020603050405020304" pitchFamily="18" charset="0"/>
              </a:rPr>
              <a:t>如</a:t>
            </a:r>
            <a:r>
              <a:rPr lang="zh-TW" altLang="en-US" dirty="0">
                <a:solidFill>
                  <a:srgbClr val="FF0000"/>
                </a:solidFill>
                <a:latin typeface="Times New Roman" panose="02020603050405020304" pitchFamily="18" charset="0"/>
                <a:ea typeface="標楷體" pitchFamily="65" charset="-120"/>
                <a:cs typeface="Times New Roman" panose="02020603050405020304" pitchFamily="18" charset="0"/>
              </a:rPr>
              <a:t>法</a:t>
            </a:r>
            <a:r>
              <a:rPr lang="zh-TW" altLang="en-US" dirty="0" smtClean="0">
                <a:solidFill>
                  <a:srgbClr val="FF0000"/>
                </a:solidFill>
                <a:latin typeface="Times New Roman" panose="02020603050405020304" pitchFamily="18" charset="0"/>
                <a:ea typeface="標楷體" pitchFamily="65" charset="-120"/>
                <a:cs typeface="Times New Roman" panose="02020603050405020304" pitchFamily="18" charset="0"/>
              </a:rPr>
              <a:t>院</a:t>
            </a:r>
            <a:r>
              <a:rPr lang="en-US" altLang="zh-TW"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dirty="0" smtClean="0">
                <a:solidFill>
                  <a:srgbClr val="000000"/>
                </a:solidFill>
                <a:latin typeface="Times New Roman" panose="02020603050405020304" pitchFamily="18" charset="0"/>
                <a:ea typeface="標楷體" pitchFamily="65" charset="-120"/>
                <a:cs typeface="Times New Roman" panose="02020603050405020304" pitchFamily="18" charset="0"/>
              </a:rPr>
              <a:t>，調用檔案時，應備函載明</a:t>
            </a:r>
            <a:r>
              <a:rPr lang="zh-TW" altLang="en-US" dirty="0" smtClean="0">
                <a:solidFill>
                  <a:srgbClr val="FF0000"/>
                </a:solidFill>
                <a:latin typeface="Times New Roman" panose="02020603050405020304" pitchFamily="18" charset="0"/>
                <a:ea typeface="標楷體" pitchFamily="65" charset="-120"/>
                <a:cs typeface="Times New Roman" panose="02020603050405020304" pitchFamily="18" charset="0"/>
              </a:rPr>
              <a:t>法律依據</a:t>
            </a:r>
            <a:r>
              <a:rPr lang="en-US" altLang="zh-TW"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dirty="0" smtClean="0">
                <a:solidFill>
                  <a:srgbClr val="FF0000"/>
                </a:solidFill>
                <a:latin typeface="Times New Roman" panose="02020603050405020304" pitchFamily="18" charset="0"/>
                <a:ea typeface="標楷體" pitchFamily="65" charset="-120"/>
                <a:cs typeface="Times New Roman" panose="02020603050405020304" pitchFamily="18" charset="0"/>
              </a:rPr>
              <a:t>民事訴訟法第</a:t>
            </a:r>
            <a:r>
              <a:rPr lang="en-US" altLang="zh-TW" dirty="0" smtClean="0">
                <a:solidFill>
                  <a:srgbClr val="FF0000"/>
                </a:solidFill>
                <a:latin typeface="Times New Roman" panose="02020603050405020304" pitchFamily="18" charset="0"/>
                <a:ea typeface="標楷體" pitchFamily="65" charset="-120"/>
                <a:cs typeface="Times New Roman" panose="02020603050405020304" pitchFamily="18" charset="0"/>
              </a:rPr>
              <a:t>350</a:t>
            </a:r>
            <a:r>
              <a:rPr lang="zh-TW" altLang="en-US" dirty="0" smtClean="0">
                <a:solidFill>
                  <a:srgbClr val="FF0000"/>
                </a:solidFill>
                <a:latin typeface="Times New Roman" panose="02020603050405020304" pitchFamily="18" charset="0"/>
                <a:ea typeface="標楷體" pitchFamily="65" charset="-120"/>
                <a:cs typeface="Times New Roman" panose="02020603050405020304" pitchFamily="18" charset="0"/>
              </a:rPr>
              <a:t>條</a:t>
            </a:r>
            <a:r>
              <a:rPr lang="en-US" altLang="zh-TW" dirty="0" smtClean="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dirty="0" smtClean="0">
                <a:solidFill>
                  <a:srgbClr val="000000"/>
                </a:solidFill>
                <a:latin typeface="Times New Roman" panose="02020603050405020304" pitchFamily="18" charset="0"/>
                <a:ea typeface="標楷體" pitchFamily="65" charset="-120"/>
                <a:cs typeface="Times New Roman" panose="02020603050405020304" pitchFamily="18" charset="0"/>
              </a:rPr>
              <a:t>、調用目的及調用期間。</a:t>
            </a:r>
            <a:endParaRPr lang="en-US" altLang="zh-TW" dirty="0" smtClean="0">
              <a:solidFill>
                <a:srgbClr val="000000"/>
              </a:solidFill>
              <a:latin typeface="Times New Roman" panose="02020603050405020304" pitchFamily="18" charset="0"/>
              <a:ea typeface="標楷體" pitchFamily="65" charset="-120"/>
              <a:cs typeface="Times New Roman" panose="02020603050405020304" pitchFamily="18" charset="0"/>
            </a:endParaRPr>
          </a:p>
          <a:p>
            <a:pPr marL="361950" indent="-361950" eaLnBrk="1" hangingPunct="1">
              <a:buFontTx/>
              <a:buNone/>
              <a:defRPr/>
            </a:pPr>
            <a:r>
              <a:rPr lang="en-US" altLang="zh-TW" sz="2400" dirty="0">
                <a:solidFill>
                  <a:srgbClr val="006600"/>
                </a:solidFill>
                <a:latin typeface="Times New Roman" panose="02020603050405020304" pitchFamily="18" charset="0"/>
                <a:ea typeface="標楷體" pitchFamily="65" charset="-120"/>
                <a:cs typeface="Times New Roman" panose="02020603050405020304" pitchFamily="18" charset="0"/>
              </a:rPr>
              <a:t>※</a:t>
            </a:r>
            <a:r>
              <a:rPr lang="zh-TW" altLang="en-US" sz="2400" dirty="0" smtClean="0">
                <a:solidFill>
                  <a:srgbClr val="006600"/>
                </a:solidFill>
                <a:latin typeface="Times New Roman" panose="02020603050405020304" pitchFamily="18" charset="0"/>
                <a:ea typeface="標楷體" pitchFamily="65" charset="-120"/>
                <a:cs typeface="Times New Roman" panose="02020603050405020304" pitchFamily="18" charset="0"/>
              </a:rPr>
              <a:t>檔案原件若提供調用，考量其調用期間業務參考之需要，</a:t>
            </a:r>
            <a:r>
              <a:rPr lang="zh-TW" altLang="en-US" sz="2400" b="1" dirty="0" smtClean="0">
                <a:solidFill>
                  <a:srgbClr val="006600"/>
                </a:solidFill>
                <a:latin typeface="Times New Roman" panose="02020603050405020304" pitchFamily="18" charset="0"/>
                <a:ea typeface="標楷體" pitchFamily="65" charset="-120"/>
                <a:cs typeface="Times New Roman" panose="02020603050405020304" pitchFamily="18" charset="0"/>
              </a:rPr>
              <a:t>建議就必要之檔案，先行複製留存</a:t>
            </a:r>
            <a:r>
              <a:rPr lang="zh-TW" altLang="en-US" sz="2400" dirty="0" smtClean="0">
                <a:solidFill>
                  <a:srgbClr val="006600"/>
                </a:solidFill>
                <a:latin typeface="Times New Roman" panose="02020603050405020304" pitchFamily="18" charset="0"/>
                <a:ea typeface="標楷體" pitchFamily="65" charset="-120"/>
                <a:cs typeface="Times New Roman" panose="02020603050405020304" pitchFamily="18" charset="0"/>
              </a:rPr>
              <a:t>；並</a:t>
            </a:r>
            <a:r>
              <a:rPr lang="zh-TW" altLang="en-US" sz="2400" dirty="0">
                <a:solidFill>
                  <a:srgbClr val="006600"/>
                </a:solidFill>
                <a:latin typeface="Times New Roman" panose="02020603050405020304" pitchFamily="18" charset="0"/>
                <a:ea typeface="標楷體" pitchFamily="65" charset="-120"/>
                <a:cs typeface="Times New Roman" panose="02020603050405020304" pitchFamily="18" charset="0"/>
              </a:rPr>
              <a:t>應</a:t>
            </a:r>
            <a:r>
              <a:rPr lang="zh-TW" altLang="en-US" sz="2400" dirty="0" smtClean="0">
                <a:solidFill>
                  <a:srgbClr val="006600"/>
                </a:solidFill>
                <a:latin typeface="Times New Roman" panose="02020603050405020304" pitchFamily="18" charset="0"/>
                <a:ea typeface="標楷體" pitchFamily="65" charset="-120"/>
                <a:cs typeface="Times New Roman" panose="02020603050405020304" pitchFamily="18" charset="0"/>
              </a:rPr>
              <a:t>依機關檔案檢調作業要點第</a:t>
            </a:r>
            <a:r>
              <a:rPr lang="en-US" altLang="zh-TW" sz="2400" dirty="0" smtClean="0">
                <a:solidFill>
                  <a:srgbClr val="006600"/>
                </a:solidFill>
                <a:latin typeface="Times New Roman" panose="02020603050405020304" pitchFamily="18" charset="0"/>
                <a:ea typeface="標楷體" pitchFamily="65" charset="-120"/>
                <a:cs typeface="Times New Roman" panose="02020603050405020304" pitchFamily="18" charset="0"/>
              </a:rPr>
              <a:t>13</a:t>
            </a:r>
            <a:r>
              <a:rPr lang="zh-TW" altLang="en-US" sz="2400" dirty="0" smtClean="0">
                <a:solidFill>
                  <a:srgbClr val="006600"/>
                </a:solidFill>
                <a:latin typeface="Times New Roman" panose="02020603050405020304" pitchFamily="18" charset="0"/>
                <a:ea typeface="標楷體" pitchFamily="65" charset="-120"/>
                <a:cs typeface="Times New Roman" panose="02020603050405020304" pitchFamily="18" charset="0"/>
              </a:rPr>
              <a:t>點規定，</a:t>
            </a:r>
            <a:r>
              <a:rPr lang="zh-TW" altLang="en-US" sz="2400" b="1" dirty="0" smtClean="0">
                <a:solidFill>
                  <a:srgbClr val="006600"/>
                </a:solidFill>
                <a:latin typeface="Times New Roman" panose="02020603050405020304" pitchFamily="18" charset="0"/>
                <a:ea typeface="標楷體" pitchFamily="65" charset="-120"/>
                <a:cs typeface="Times New Roman" panose="02020603050405020304" pitchFamily="18" charset="0"/>
              </a:rPr>
              <a:t>定期辦理稽催</a:t>
            </a:r>
            <a:endParaRPr lang="en-US" altLang="zh-TW" sz="2400" dirty="0" smtClean="0">
              <a:solidFill>
                <a:srgbClr val="006600"/>
              </a:solidFill>
              <a:latin typeface="Times New Roman" panose="02020603050405020304" pitchFamily="18" charset="0"/>
              <a:ea typeface="標楷體" pitchFamily="65" charset="-120"/>
              <a:cs typeface="Times New Roman" panose="02020603050405020304" pitchFamily="18" charset="0"/>
            </a:endParaRPr>
          </a:p>
          <a:p>
            <a:pPr>
              <a:defRPr/>
            </a:pPr>
            <a:endParaRPr lang="zh-TW" altLang="en-US" dirty="0" smtClean="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34</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34</a:t>
            </a:fld>
            <a:endParaRPr lang="en-US" altLang="zh-TW"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zh-TW" altLang="en-US" sz="6000" smtClean="0">
                <a:solidFill>
                  <a:srgbClr val="990000"/>
                </a:solidFill>
                <a:latin typeface="Times New Roman" pitchFamily="18" charset="0"/>
                <a:ea typeface="標楷體" pitchFamily="65" charset="-120"/>
                <a:cs typeface="Times New Roman" pitchFamily="18" charset="0"/>
              </a:rPr>
              <a:t>常見問題</a:t>
            </a:r>
            <a:r>
              <a:rPr lang="en-US" altLang="zh-TW" sz="6000" smtClean="0">
                <a:solidFill>
                  <a:srgbClr val="990000"/>
                </a:solidFill>
                <a:latin typeface="Times New Roman" pitchFamily="18" charset="0"/>
                <a:ea typeface="標楷體" pitchFamily="65" charset="-120"/>
                <a:cs typeface="Times New Roman" pitchFamily="18" charset="0"/>
              </a:rPr>
              <a:t>2</a:t>
            </a:r>
            <a:endParaRPr lang="zh-TW" altLang="en-US" smtClean="0">
              <a:latin typeface="Times New Roman" pitchFamily="18" charset="0"/>
              <a:ea typeface="標楷體" pitchFamily="65" charset="-120"/>
              <a:cs typeface="Times New Roman" pitchFamily="18" charset="0"/>
            </a:endParaRPr>
          </a:p>
        </p:txBody>
      </p:sp>
      <p:sp>
        <p:nvSpPr>
          <p:cNvPr id="40963" name="內容版面配置區 2"/>
          <p:cNvSpPr>
            <a:spLocks noGrp="1"/>
          </p:cNvSpPr>
          <p:nvPr>
            <p:ph idx="1"/>
          </p:nvPr>
        </p:nvSpPr>
        <p:spPr>
          <a:xfrm>
            <a:off x="342900" y="2019301"/>
            <a:ext cx="6172200" cy="6339417"/>
          </a:xfrm>
        </p:spPr>
        <p:txBody>
          <a:bodyPr/>
          <a:lstStyle/>
          <a:p>
            <a:pPr marL="627063" indent="-627063" eaLnBrk="1" hangingPunct="1">
              <a:buFontTx/>
              <a:buNone/>
            </a:pPr>
            <a:r>
              <a:rPr lang="en-US" altLang="zh-TW" smtClean="0">
                <a:solidFill>
                  <a:srgbClr val="000000"/>
                </a:solidFill>
                <a:latin typeface="Times New Roman" pitchFamily="18" charset="0"/>
                <a:ea typeface="標楷體" pitchFamily="65" charset="-120"/>
                <a:cs typeface="Times New Roman" pitchFamily="18" charset="0"/>
              </a:rPr>
              <a:t>Q</a:t>
            </a:r>
            <a:r>
              <a:rPr lang="zh-TW" altLang="en-US" smtClean="0">
                <a:solidFill>
                  <a:srgbClr val="000000"/>
                </a:solidFill>
                <a:latin typeface="Times New Roman" pitchFamily="18" charset="0"/>
                <a:ea typeface="標楷體" pitchFamily="65" charset="-120"/>
                <a:cs typeface="Times New Roman" pitchFamily="18" charset="0"/>
              </a:rPr>
              <a:t>：立法委員或鄉民代表可否以問政需要為由，要求調用檔案</a:t>
            </a:r>
            <a:r>
              <a:rPr lang="en-US" altLang="zh-TW" smtClean="0">
                <a:solidFill>
                  <a:srgbClr val="000000"/>
                </a:solidFill>
                <a:latin typeface="Times New Roman" pitchFamily="18" charset="0"/>
                <a:ea typeface="標楷體" pitchFamily="65" charset="-120"/>
                <a:cs typeface="Times New Roman" pitchFamily="18" charset="0"/>
              </a:rPr>
              <a:t>?</a:t>
            </a:r>
          </a:p>
          <a:p>
            <a:pPr marL="627063" indent="-627063" eaLnBrk="1" hangingPunct="1">
              <a:buFontTx/>
              <a:buNone/>
            </a:pPr>
            <a:r>
              <a:rPr lang="en-US" altLang="zh-TW" smtClean="0">
                <a:solidFill>
                  <a:srgbClr val="000000"/>
                </a:solidFill>
                <a:latin typeface="Times New Roman" pitchFamily="18" charset="0"/>
                <a:ea typeface="標楷體" pitchFamily="65" charset="-120"/>
                <a:cs typeface="Times New Roman" pitchFamily="18" charset="0"/>
              </a:rPr>
              <a:t>A</a:t>
            </a:r>
            <a:r>
              <a:rPr lang="zh-TW" altLang="en-US" smtClean="0">
                <a:solidFill>
                  <a:srgbClr val="000000"/>
                </a:solidFill>
                <a:latin typeface="Times New Roman" pitchFamily="18" charset="0"/>
                <a:ea typeface="標楷體" pitchFamily="65" charset="-120"/>
                <a:cs typeface="Times New Roman" pitchFamily="18" charset="0"/>
              </a:rPr>
              <a:t>：立法委員或鄉民代表非機關檔案檢調作業要點第</a:t>
            </a:r>
            <a:r>
              <a:rPr lang="en-US" altLang="zh-TW" smtClean="0">
                <a:solidFill>
                  <a:srgbClr val="000000"/>
                </a:solidFill>
                <a:latin typeface="Times New Roman" pitchFamily="18" charset="0"/>
                <a:ea typeface="標楷體" pitchFamily="65" charset="-120"/>
                <a:cs typeface="Times New Roman" pitchFamily="18" charset="0"/>
              </a:rPr>
              <a:t>8</a:t>
            </a:r>
            <a:r>
              <a:rPr lang="zh-TW" altLang="en-US" smtClean="0">
                <a:solidFill>
                  <a:srgbClr val="000000"/>
                </a:solidFill>
                <a:latin typeface="Times New Roman" pitchFamily="18" charset="0"/>
                <a:ea typeface="標楷體" pitchFamily="65" charset="-120"/>
                <a:cs typeface="Times New Roman" pitchFamily="18" charset="0"/>
              </a:rPr>
              <a:t>點之「有權調閱之機關」，其欲閱覽、抄錄或複製機關檔案，仍應依檔案法第</a:t>
            </a:r>
            <a:r>
              <a:rPr lang="en-US" altLang="zh-TW" smtClean="0">
                <a:solidFill>
                  <a:srgbClr val="000000"/>
                </a:solidFill>
                <a:latin typeface="Times New Roman" pitchFamily="18" charset="0"/>
                <a:ea typeface="標楷體" pitchFamily="65" charset="-120"/>
                <a:cs typeface="Times New Roman" pitchFamily="18" charset="0"/>
              </a:rPr>
              <a:t>17</a:t>
            </a:r>
            <a:r>
              <a:rPr lang="zh-TW" altLang="en-US" smtClean="0">
                <a:solidFill>
                  <a:srgbClr val="000000"/>
                </a:solidFill>
                <a:latin typeface="Times New Roman" pitchFamily="18" charset="0"/>
                <a:ea typeface="標楷體" pitchFamily="65" charset="-120"/>
                <a:cs typeface="Times New Roman" pitchFamily="18" charset="0"/>
              </a:rPr>
              <a:t>條</a:t>
            </a:r>
            <a:r>
              <a:rPr lang="zh-TW" altLang="en-US" smtClean="0">
                <a:solidFill>
                  <a:srgbClr val="FF0000"/>
                </a:solidFill>
                <a:latin typeface="Times New Roman" pitchFamily="18" charset="0"/>
                <a:ea typeface="標楷體" pitchFamily="65" charset="-120"/>
                <a:cs typeface="Times New Roman" pitchFamily="18" charset="0"/>
              </a:rPr>
              <a:t>提出書面申請</a:t>
            </a:r>
            <a:r>
              <a:rPr lang="zh-TW" altLang="en-US" smtClean="0">
                <a:solidFill>
                  <a:srgbClr val="000000"/>
                </a:solidFill>
                <a:latin typeface="Times New Roman" pitchFamily="18" charset="0"/>
                <a:ea typeface="標楷體" pitchFamily="65" charset="-120"/>
                <a:cs typeface="Times New Roman" pitchFamily="18" charset="0"/>
              </a:rPr>
              <a:t>，由機關依法本於職權審核後進行檔案應用。</a:t>
            </a:r>
            <a:r>
              <a:rPr lang="en-US" altLang="zh-TW" smtClean="0">
                <a:solidFill>
                  <a:srgbClr val="000000"/>
                </a:solidFill>
                <a:latin typeface="Times New Roman" pitchFamily="18" charset="0"/>
                <a:ea typeface="標楷體" pitchFamily="65" charset="-120"/>
                <a:cs typeface="Times New Roman" pitchFamily="18" charset="0"/>
              </a:rPr>
              <a:t>(</a:t>
            </a:r>
            <a:r>
              <a:rPr lang="zh-TW" altLang="en-US" smtClean="0">
                <a:solidFill>
                  <a:srgbClr val="000000"/>
                </a:solidFill>
                <a:latin typeface="Times New Roman" pitchFamily="18" charset="0"/>
                <a:ea typeface="標楷體" pitchFamily="65" charset="-120"/>
                <a:cs typeface="Times New Roman" pitchFamily="18" charset="0"/>
              </a:rPr>
              <a:t>檔案法第</a:t>
            </a:r>
            <a:r>
              <a:rPr lang="en-US" altLang="zh-TW" smtClean="0">
                <a:solidFill>
                  <a:srgbClr val="000000"/>
                </a:solidFill>
                <a:latin typeface="Times New Roman" pitchFamily="18" charset="0"/>
                <a:ea typeface="標楷體" pitchFamily="65" charset="-120"/>
                <a:cs typeface="Times New Roman" pitchFamily="18" charset="0"/>
              </a:rPr>
              <a:t>18-21</a:t>
            </a:r>
            <a:r>
              <a:rPr lang="zh-TW" altLang="en-US" smtClean="0">
                <a:solidFill>
                  <a:srgbClr val="000000"/>
                </a:solidFill>
                <a:latin typeface="Times New Roman" pitchFamily="18" charset="0"/>
                <a:ea typeface="標楷體" pitchFamily="65" charset="-120"/>
                <a:cs typeface="Times New Roman" pitchFamily="18" charset="0"/>
              </a:rPr>
              <a:t>條</a:t>
            </a:r>
            <a:r>
              <a:rPr lang="en-US" altLang="zh-TW" smtClean="0">
                <a:solidFill>
                  <a:srgbClr val="000000"/>
                </a:solidFill>
                <a:latin typeface="Times New Roman" pitchFamily="18" charset="0"/>
                <a:ea typeface="標楷體" pitchFamily="65" charset="-120"/>
                <a:cs typeface="Times New Roman" pitchFamily="18" charset="0"/>
              </a:rPr>
              <a:t>)</a:t>
            </a:r>
            <a:endParaRPr lang="zh-TW" altLang="en-US" smtClean="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35</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35</a:t>
            </a:fld>
            <a:endParaRPr lang="en-US" altLang="zh-TW"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57883" y="466330"/>
            <a:ext cx="5764971" cy="1015663"/>
          </a:xfrm>
          <a:prstGeom prst="rect">
            <a:avLst/>
          </a:prstGeom>
        </p:spPr>
        <p:txBody>
          <a:bodyPr wrap="square">
            <a:spAutoFit/>
          </a:bodyPr>
          <a:lstStyle/>
          <a:p>
            <a:pPr algn="ctr">
              <a:defRPr/>
            </a:pPr>
            <a:r>
              <a:rPr lang="zh-TW" altLang="en-US" sz="6000" b="0" kern="0" dirty="0">
                <a:solidFill>
                  <a:srgbClr val="990000"/>
                </a:solidFill>
                <a:latin typeface="Bookman Old Style"/>
                <a:ea typeface="標楷體"/>
              </a:rPr>
              <a:t>有權調閱之機關</a:t>
            </a:r>
            <a:endParaRPr lang="zh-TW" altLang="en-US" dirty="0"/>
          </a:p>
        </p:txBody>
      </p:sp>
      <p:pic>
        <p:nvPicPr>
          <p:cNvPr id="4198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50" y="1922818"/>
            <a:ext cx="5075635" cy="607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頁尾版面配置區 2"/>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A1FE3FCD-53D5-4F61-B820-EA203A9006E8}" type="slidenum">
              <a:rPr lang="en-US" altLang="zh-TW" smtClean="0"/>
              <a:pPr>
                <a:defRPr/>
              </a:pPr>
              <a:t>36</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36</a:t>
            </a:fld>
            <a:endParaRPr lang="en-US" altLang="zh-TW"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502444" y="3172885"/>
            <a:ext cx="5701904" cy="2308324"/>
          </a:xfrm>
          <a:prstGeom prst="rect">
            <a:avLst/>
          </a:prstGeom>
        </p:spPr>
        <p:txBody>
          <a:bodyPr>
            <a:spAutoFit/>
          </a:bodyPr>
          <a:lstStyle/>
          <a:p>
            <a:pPr algn="ctr">
              <a:defRPr/>
            </a:pPr>
            <a:r>
              <a:rPr kumimoji="1" lang="zh-TW" altLang="en-US" sz="7200" kern="0" dirty="0">
                <a:solidFill>
                  <a:srgbClr val="990000"/>
                </a:solidFill>
                <a:latin typeface="Bookman Old Style"/>
                <a:ea typeface="標楷體"/>
              </a:rPr>
              <a:t>肆</a:t>
            </a:r>
            <a:r>
              <a:rPr kumimoji="1" lang="zh-TW" altLang="en-US" sz="7200" kern="0" dirty="0" smtClean="0">
                <a:solidFill>
                  <a:srgbClr val="990000"/>
                </a:solidFill>
                <a:latin typeface="Bookman Old Style"/>
                <a:ea typeface="標楷體"/>
              </a:rPr>
              <a:t>、檔案申請</a:t>
            </a:r>
            <a:r>
              <a:rPr kumimoji="1" lang="zh-TW" altLang="en-US" sz="7200" kern="0" dirty="0">
                <a:solidFill>
                  <a:srgbClr val="990000"/>
                </a:solidFill>
                <a:latin typeface="Bookman Old Style"/>
                <a:ea typeface="標楷體"/>
              </a:rPr>
              <a:t>應用</a:t>
            </a:r>
            <a:endParaRPr lang="zh-TW" altLang="en-US" sz="7200" dirty="0">
              <a:solidFill>
                <a:srgbClr val="FFFFFF"/>
              </a:solidFill>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37</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37</a:t>
            </a:fld>
            <a:endParaRPr lang="en-US" altLang="zh-TW"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08051"/>
            <a:ext cx="2257425" cy="343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矩形 5"/>
          <p:cNvSpPr/>
          <p:nvPr/>
        </p:nvSpPr>
        <p:spPr>
          <a:xfrm>
            <a:off x="2978944" y="961569"/>
            <a:ext cx="3364706" cy="1265767"/>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mj-ea"/>
                <a:ea typeface="+mj-ea"/>
              </a:rPr>
              <a:t>政策資訊公開化與透明化</a:t>
            </a:r>
            <a:endParaRPr lang="en-US" altLang="zh-TW" sz="2800" dirty="0">
              <a:solidFill>
                <a:schemeClr val="tx1"/>
              </a:solidFill>
              <a:latin typeface="+mj-ea"/>
              <a:ea typeface="+mj-ea"/>
            </a:endParaRPr>
          </a:p>
          <a:p>
            <a:pPr algn="ctr">
              <a:defRPr/>
            </a:pPr>
            <a:r>
              <a:rPr lang="en-US" altLang="zh-TW" sz="2800" dirty="0">
                <a:solidFill>
                  <a:schemeClr val="tx1"/>
                </a:solidFill>
                <a:latin typeface="+mj-ea"/>
                <a:ea typeface="+mj-ea"/>
              </a:rPr>
              <a:t>(</a:t>
            </a:r>
            <a:r>
              <a:rPr lang="zh-TW" altLang="en-US" sz="2800" dirty="0">
                <a:solidFill>
                  <a:schemeClr val="tx1"/>
                </a:solidFill>
                <a:latin typeface="+mj-ea"/>
                <a:ea typeface="+mj-ea"/>
              </a:rPr>
              <a:t>人民知的權利</a:t>
            </a:r>
            <a:r>
              <a:rPr lang="en-US" altLang="zh-TW" sz="2800" dirty="0">
                <a:solidFill>
                  <a:schemeClr val="tx1"/>
                </a:solidFill>
                <a:latin typeface="+mj-ea"/>
                <a:ea typeface="+mj-ea"/>
              </a:rPr>
              <a:t>)</a:t>
            </a:r>
            <a:endParaRPr lang="zh-TW" altLang="en-US" sz="2800" dirty="0">
              <a:solidFill>
                <a:schemeClr val="tx1"/>
              </a:solidFill>
              <a:latin typeface="+mj-ea"/>
              <a:ea typeface="+mj-ea"/>
            </a:endParaRPr>
          </a:p>
        </p:txBody>
      </p:sp>
      <p:sp>
        <p:nvSpPr>
          <p:cNvPr id="7" name="矩形 6"/>
          <p:cNvSpPr/>
          <p:nvPr/>
        </p:nvSpPr>
        <p:spPr>
          <a:xfrm>
            <a:off x="2971800" y="2625725"/>
            <a:ext cx="3371850" cy="1717675"/>
          </a:xfrm>
          <a:prstGeom prst="rect">
            <a:avLst/>
          </a:prstGeom>
          <a:solidFill>
            <a:srgbClr val="CC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dirty="0">
                <a:solidFill>
                  <a:schemeClr val="tx1"/>
                </a:solidFill>
                <a:latin typeface="+mj-ea"/>
                <a:ea typeface="+mj-ea"/>
              </a:rPr>
              <a:t>建立社會大眾監督機制</a:t>
            </a:r>
            <a:endParaRPr lang="en-US" altLang="zh-TW" sz="2800" dirty="0">
              <a:solidFill>
                <a:schemeClr val="tx1"/>
              </a:solidFill>
              <a:latin typeface="+mj-ea"/>
              <a:ea typeface="+mj-ea"/>
            </a:endParaRPr>
          </a:p>
          <a:p>
            <a:pPr algn="ctr">
              <a:defRPr/>
            </a:pPr>
            <a:r>
              <a:rPr lang="en-US" altLang="zh-TW" sz="2800" dirty="0">
                <a:solidFill>
                  <a:schemeClr val="tx1"/>
                </a:solidFill>
                <a:latin typeface="+mj-ea"/>
                <a:ea typeface="+mj-ea"/>
              </a:rPr>
              <a:t>(</a:t>
            </a:r>
            <a:r>
              <a:rPr lang="zh-TW" altLang="en-US" sz="2800" dirty="0">
                <a:solidFill>
                  <a:schemeClr val="tx1"/>
                </a:solidFill>
                <a:latin typeface="+mj-ea"/>
                <a:ea typeface="+mj-ea"/>
              </a:rPr>
              <a:t>防止機關及人員違法濫權</a:t>
            </a:r>
            <a:r>
              <a:rPr lang="en-US" altLang="zh-TW" sz="2800" dirty="0">
                <a:solidFill>
                  <a:schemeClr val="tx1"/>
                </a:solidFill>
                <a:latin typeface="+mj-ea"/>
                <a:ea typeface="+mj-ea"/>
              </a:rPr>
              <a:t>)</a:t>
            </a:r>
            <a:endParaRPr lang="zh-TW" altLang="en-US" sz="2800" dirty="0">
              <a:solidFill>
                <a:schemeClr val="tx1"/>
              </a:solidFill>
              <a:latin typeface="+mj-ea"/>
              <a:ea typeface="+mj-ea"/>
            </a:endParaRPr>
          </a:p>
        </p:txBody>
      </p:sp>
      <p:cxnSp>
        <p:nvCxnSpPr>
          <p:cNvPr id="8" name="直線接點 7"/>
          <p:cNvCxnSpPr/>
          <p:nvPr/>
        </p:nvCxnSpPr>
        <p:spPr>
          <a:xfrm>
            <a:off x="678656" y="5651500"/>
            <a:ext cx="0" cy="3556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71512" y="5613400"/>
            <a:ext cx="3328988" cy="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000500" y="5651500"/>
            <a:ext cx="0" cy="3556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50057" y="6007100"/>
            <a:ext cx="564356"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srgbClr val="000000"/>
                </a:solidFill>
              </a:rPr>
              <a:t>公</a:t>
            </a:r>
            <a:endParaRPr lang="en-US" altLang="zh-TW" sz="1400" dirty="0">
              <a:solidFill>
                <a:srgbClr val="000000"/>
              </a:solidFill>
            </a:endParaRPr>
          </a:p>
          <a:p>
            <a:pPr algn="ctr">
              <a:defRPr/>
            </a:pPr>
            <a:r>
              <a:rPr lang="zh-TW" altLang="en-US" sz="1400" dirty="0">
                <a:solidFill>
                  <a:srgbClr val="000000"/>
                </a:solidFill>
              </a:rPr>
              <a:t>職</a:t>
            </a:r>
            <a:endParaRPr lang="en-US" altLang="zh-TW" sz="1400" dirty="0">
              <a:solidFill>
                <a:srgbClr val="000000"/>
              </a:solidFill>
            </a:endParaRPr>
          </a:p>
          <a:p>
            <a:pPr algn="ctr">
              <a:defRPr/>
            </a:pPr>
            <a:r>
              <a:rPr lang="zh-TW" altLang="en-US" sz="1400" dirty="0">
                <a:solidFill>
                  <a:srgbClr val="000000"/>
                </a:solidFill>
              </a:rPr>
              <a:t>人</a:t>
            </a:r>
            <a:endParaRPr lang="en-US" altLang="zh-TW" sz="1400" dirty="0">
              <a:solidFill>
                <a:srgbClr val="000000"/>
              </a:solidFill>
            </a:endParaRPr>
          </a:p>
          <a:p>
            <a:pPr algn="ctr">
              <a:defRPr/>
            </a:pPr>
            <a:r>
              <a:rPr lang="zh-TW" altLang="en-US" sz="1400" dirty="0">
                <a:solidFill>
                  <a:srgbClr val="000000"/>
                </a:solidFill>
              </a:rPr>
              <a:t>員</a:t>
            </a:r>
            <a:endParaRPr lang="en-US" altLang="zh-TW" sz="1400" dirty="0">
              <a:solidFill>
                <a:srgbClr val="000000"/>
              </a:solidFill>
            </a:endParaRPr>
          </a:p>
          <a:p>
            <a:pPr algn="ctr">
              <a:defRPr/>
            </a:pPr>
            <a:r>
              <a:rPr lang="zh-TW" altLang="en-US" sz="1400" dirty="0">
                <a:solidFill>
                  <a:srgbClr val="000000"/>
                </a:solidFill>
              </a:rPr>
              <a:t>財</a:t>
            </a:r>
            <a:endParaRPr lang="en-US" altLang="zh-TW" sz="1400" dirty="0">
              <a:solidFill>
                <a:srgbClr val="000000"/>
              </a:solidFill>
            </a:endParaRPr>
          </a:p>
          <a:p>
            <a:pPr algn="ctr">
              <a:defRPr/>
            </a:pPr>
            <a:r>
              <a:rPr lang="zh-TW" altLang="en-US" sz="1400" dirty="0">
                <a:solidFill>
                  <a:srgbClr val="000000"/>
                </a:solidFill>
              </a:rPr>
              <a:t>產</a:t>
            </a:r>
            <a:endParaRPr lang="en-US" altLang="zh-TW" sz="1400" dirty="0">
              <a:solidFill>
                <a:srgbClr val="000000"/>
              </a:solidFill>
            </a:endParaRPr>
          </a:p>
          <a:p>
            <a:pPr algn="ctr">
              <a:defRPr/>
            </a:pPr>
            <a:r>
              <a:rPr lang="zh-TW" altLang="en-US" sz="1400" dirty="0">
                <a:solidFill>
                  <a:srgbClr val="000000"/>
                </a:solidFill>
              </a:rPr>
              <a:t>申</a:t>
            </a:r>
            <a:endParaRPr lang="en-US" altLang="zh-TW" sz="1400" dirty="0">
              <a:solidFill>
                <a:srgbClr val="000000"/>
              </a:solidFill>
            </a:endParaRPr>
          </a:p>
          <a:p>
            <a:pPr algn="ctr">
              <a:defRPr/>
            </a:pPr>
            <a:r>
              <a:rPr lang="zh-TW" altLang="en-US" sz="1400" dirty="0">
                <a:solidFill>
                  <a:srgbClr val="000000"/>
                </a:solidFill>
              </a:rPr>
              <a:t>報</a:t>
            </a:r>
            <a:endParaRPr lang="en-US" altLang="zh-TW" sz="1400" dirty="0">
              <a:solidFill>
                <a:srgbClr val="000000"/>
              </a:solidFill>
            </a:endParaRPr>
          </a:p>
          <a:p>
            <a:pPr algn="ctr">
              <a:defRPr/>
            </a:pPr>
            <a:r>
              <a:rPr lang="zh-TW" altLang="en-US" sz="1400" dirty="0">
                <a:solidFill>
                  <a:srgbClr val="000000"/>
                </a:solidFill>
              </a:rPr>
              <a:t>法</a:t>
            </a:r>
          </a:p>
        </p:txBody>
      </p:sp>
      <p:sp>
        <p:nvSpPr>
          <p:cNvPr id="17" name="矩形 16"/>
          <p:cNvSpPr/>
          <p:nvPr/>
        </p:nvSpPr>
        <p:spPr>
          <a:xfrm>
            <a:off x="1178719" y="6007100"/>
            <a:ext cx="564356"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dirty="0">
                <a:solidFill>
                  <a:srgbClr val="000000"/>
                </a:solidFill>
              </a:rPr>
              <a:t>國</a:t>
            </a:r>
            <a:endParaRPr lang="en-US" altLang="zh-TW" sz="1400" dirty="0">
              <a:solidFill>
                <a:srgbClr val="000000"/>
              </a:solidFill>
            </a:endParaRPr>
          </a:p>
          <a:p>
            <a:pPr algn="ctr">
              <a:defRPr/>
            </a:pPr>
            <a:r>
              <a:rPr lang="zh-TW" altLang="en-US" sz="1400" dirty="0">
                <a:solidFill>
                  <a:srgbClr val="000000"/>
                </a:solidFill>
              </a:rPr>
              <a:t>家</a:t>
            </a:r>
            <a:endParaRPr lang="en-US" altLang="zh-TW" sz="1400" dirty="0">
              <a:solidFill>
                <a:srgbClr val="000000"/>
              </a:solidFill>
            </a:endParaRPr>
          </a:p>
          <a:p>
            <a:pPr algn="ctr">
              <a:defRPr/>
            </a:pPr>
            <a:r>
              <a:rPr lang="zh-TW" altLang="en-US" sz="1400" dirty="0">
                <a:solidFill>
                  <a:srgbClr val="000000"/>
                </a:solidFill>
              </a:rPr>
              <a:t>機</a:t>
            </a:r>
            <a:endParaRPr lang="en-US" altLang="zh-TW" sz="1400" dirty="0">
              <a:solidFill>
                <a:srgbClr val="000000"/>
              </a:solidFill>
            </a:endParaRPr>
          </a:p>
          <a:p>
            <a:pPr algn="ctr">
              <a:defRPr/>
            </a:pPr>
            <a:r>
              <a:rPr lang="zh-TW" altLang="en-US" sz="1400" dirty="0">
                <a:solidFill>
                  <a:srgbClr val="000000"/>
                </a:solidFill>
              </a:rPr>
              <a:t>密</a:t>
            </a:r>
            <a:endParaRPr lang="en-US" altLang="zh-TW" sz="1400" dirty="0">
              <a:solidFill>
                <a:srgbClr val="000000"/>
              </a:solidFill>
            </a:endParaRPr>
          </a:p>
          <a:p>
            <a:pPr algn="ctr">
              <a:defRPr/>
            </a:pPr>
            <a:r>
              <a:rPr lang="zh-TW" altLang="en-US" sz="1400" dirty="0">
                <a:solidFill>
                  <a:srgbClr val="000000"/>
                </a:solidFill>
              </a:rPr>
              <a:t>保</a:t>
            </a:r>
            <a:endParaRPr lang="en-US" altLang="zh-TW" sz="1400" dirty="0">
              <a:solidFill>
                <a:srgbClr val="000000"/>
              </a:solidFill>
            </a:endParaRPr>
          </a:p>
          <a:p>
            <a:pPr algn="ctr">
              <a:defRPr/>
            </a:pPr>
            <a:r>
              <a:rPr lang="zh-TW" altLang="en-US" sz="1400" dirty="0">
                <a:solidFill>
                  <a:srgbClr val="000000"/>
                </a:solidFill>
              </a:rPr>
              <a:t>護</a:t>
            </a:r>
            <a:endParaRPr lang="en-US" altLang="zh-TW" sz="1400" dirty="0">
              <a:solidFill>
                <a:srgbClr val="000000"/>
              </a:solidFill>
            </a:endParaRPr>
          </a:p>
          <a:p>
            <a:pPr algn="ctr">
              <a:defRPr/>
            </a:pPr>
            <a:r>
              <a:rPr lang="zh-TW" altLang="en-US" sz="1400" dirty="0">
                <a:solidFill>
                  <a:srgbClr val="000000"/>
                </a:solidFill>
              </a:rPr>
              <a:t>法</a:t>
            </a:r>
          </a:p>
        </p:txBody>
      </p:sp>
      <p:sp>
        <p:nvSpPr>
          <p:cNvPr id="18" name="矩形 17"/>
          <p:cNvSpPr/>
          <p:nvPr/>
        </p:nvSpPr>
        <p:spPr>
          <a:xfrm>
            <a:off x="1907382" y="6007100"/>
            <a:ext cx="564356"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dirty="0">
                <a:solidFill>
                  <a:srgbClr val="FF0000"/>
                </a:solidFill>
              </a:rPr>
              <a:t>行</a:t>
            </a:r>
            <a:endParaRPr lang="en-US" altLang="zh-TW" sz="1600" dirty="0">
              <a:solidFill>
                <a:srgbClr val="FF0000"/>
              </a:solidFill>
            </a:endParaRPr>
          </a:p>
          <a:p>
            <a:pPr algn="ctr">
              <a:defRPr/>
            </a:pPr>
            <a:r>
              <a:rPr lang="zh-TW" altLang="en-US" sz="1600" dirty="0">
                <a:solidFill>
                  <a:srgbClr val="FF0000"/>
                </a:solidFill>
              </a:rPr>
              <a:t>政</a:t>
            </a:r>
            <a:endParaRPr lang="en-US" altLang="zh-TW" sz="1600" dirty="0">
              <a:solidFill>
                <a:srgbClr val="FF0000"/>
              </a:solidFill>
            </a:endParaRPr>
          </a:p>
          <a:p>
            <a:pPr algn="ctr">
              <a:defRPr/>
            </a:pPr>
            <a:r>
              <a:rPr lang="zh-TW" altLang="en-US" sz="1600" dirty="0">
                <a:solidFill>
                  <a:srgbClr val="FF0000"/>
                </a:solidFill>
              </a:rPr>
              <a:t>程</a:t>
            </a:r>
            <a:endParaRPr lang="en-US" altLang="zh-TW" sz="1600" dirty="0">
              <a:solidFill>
                <a:srgbClr val="FF0000"/>
              </a:solidFill>
            </a:endParaRPr>
          </a:p>
          <a:p>
            <a:pPr algn="ctr">
              <a:defRPr/>
            </a:pPr>
            <a:r>
              <a:rPr lang="zh-TW" altLang="en-US" sz="1600" dirty="0">
                <a:solidFill>
                  <a:srgbClr val="FF0000"/>
                </a:solidFill>
              </a:rPr>
              <a:t>序</a:t>
            </a:r>
            <a:endParaRPr lang="en-US" altLang="zh-TW" sz="1600" dirty="0">
              <a:solidFill>
                <a:srgbClr val="FF0000"/>
              </a:solidFill>
            </a:endParaRPr>
          </a:p>
          <a:p>
            <a:pPr algn="ctr">
              <a:defRPr/>
            </a:pPr>
            <a:r>
              <a:rPr lang="zh-TW" altLang="en-US" sz="1600" dirty="0">
                <a:solidFill>
                  <a:srgbClr val="FF0000"/>
                </a:solidFill>
              </a:rPr>
              <a:t>法</a:t>
            </a:r>
          </a:p>
        </p:txBody>
      </p:sp>
      <p:sp>
        <p:nvSpPr>
          <p:cNvPr id="19" name="矩形 18"/>
          <p:cNvSpPr/>
          <p:nvPr/>
        </p:nvSpPr>
        <p:spPr>
          <a:xfrm>
            <a:off x="2628901" y="6007100"/>
            <a:ext cx="564356"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dirty="0">
                <a:solidFill>
                  <a:srgbClr val="FF0000"/>
                </a:solidFill>
              </a:rPr>
              <a:t>政</a:t>
            </a:r>
            <a:endParaRPr lang="en-US" altLang="zh-TW" sz="1600" dirty="0">
              <a:solidFill>
                <a:srgbClr val="FF0000"/>
              </a:solidFill>
            </a:endParaRPr>
          </a:p>
          <a:p>
            <a:pPr algn="ctr">
              <a:defRPr/>
            </a:pPr>
            <a:r>
              <a:rPr lang="zh-TW" altLang="en-US" sz="1600" dirty="0">
                <a:solidFill>
                  <a:srgbClr val="FF0000"/>
                </a:solidFill>
              </a:rPr>
              <a:t>府</a:t>
            </a:r>
            <a:endParaRPr lang="en-US" altLang="zh-TW" sz="1600" dirty="0">
              <a:solidFill>
                <a:srgbClr val="FF0000"/>
              </a:solidFill>
            </a:endParaRPr>
          </a:p>
          <a:p>
            <a:pPr algn="ctr">
              <a:defRPr/>
            </a:pPr>
            <a:r>
              <a:rPr lang="zh-TW" altLang="en-US" sz="1600" dirty="0">
                <a:solidFill>
                  <a:srgbClr val="FF0000"/>
                </a:solidFill>
              </a:rPr>
              <a:t>資</a:t>
            </a:r>
            <a:endParaRPr lang="en-US" altLang="zh-TW" sz="1600" dirty="0">
              <a:solidFill>
                <a:srgbClr val="FF0000"/>
              </a:solidFill>
            </a:endParaRPr>
          </a:p>
          <a:p>
            <a:pPr algn="ctr">
              <a:defRPr/>
            </a:pPr>
            <a:r>
              <a:rPr lang="zh-TW" altLang="en-US" sz="1600" dirty="0">
                <a:solidFill>
                  <a:srgbClr val="FF0000"/>
                </a:solidFill>
              </a:rPr>
              <a:t>訊</a:t>
            </a:r>
            <a:endParaRPr lang="en-US" altLang="zh-TW" sz="1600" dirty="0">
              <a:solidFill>
                <a:srgbClr val="FF0000"/>
              </a:solidFill>
            </a:endParaRPr>
          </a:p>
          <a:p>
            <a:pPr algn="ctr">
              <a:defRPr/>
            </a:pPr>
            <a:r>
              <a:rPr lang="zh-TW" altLang="en-US" sz="1600" dirty="0">
                <a:solidFill>
                  <a:srgbClr val="FF0000"/>
                </a:solidFill>
              </a:rPr>
              <a:t>公</a:t>
            </a:r>
            <a:endParaRPr lang="en-US" altLang="zh-TW" sz="1600" dirty="0">
              <a:solidFill>
                <a:srgbClr val="FF0000"/>
              </a:solidFill>
            </a:endParaRPr>
          </a:p>
          <a:p>
            <a:pPr algn="ctr">
              <a:defRPr/>
            </a:pPr>
            <a:r>
              <a:rPr lang="zh-TW" altLang="en-US" sz="1600" dirty="0">
                <a:solidFill>
                  <a:srgbClr val="FF0000"/>
                </a:solidFill>
              </a:rPr>
              <a:t>開</a:t>
            </a:r>
            <a:endParaRPr lang="en-US" altLang="zh-TW" sz="1600" dirty="0">
              <a:solidFill>
                <a:srgbClr val="FF0000"/>
              </a:solidFill>
            </a:endParaRPr>
          </a:p>
          <a:p>
            <a:pPr algn="ctr">
              <a:defRPr/>
            </a:pPr>
            <a:r>
              <a:rPr lang="zh-TW" altLang="en-US" sz="1600" dirty="0">
                <a:solidFill>
                  <a:srgbClr val="FF0000"/>
                </a:solidFill>
              </a:rPr>
              <a:t>法</a:t>
            </a:r>
          </a:p>
        </p:txBody>
      </p:sp>
      <p:cxnSp>
        <p:nvCxnSpPr>
          <p:cNvPr id="20" name="直線接點 19"/>
          <p:cNvCxnSpPr/>
          <p:nvPr/>
        </p:nvCxnSpPr>
        <p:spPr>
          <a:xfrm>
            <a:off x="3300413" y="6985000"/>
            <a:ext cx="0" cy="4064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400425" y="6985000"/>
            <a:ext cx="0" cy="4064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3529012" y="6985000"/>
            <a:ext cx="0" cy="4064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3629025" y="6985000"/>
            <a:ext cx="0" cy="4064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3725467" y="6007100"/>
            <a:ext cx="564356" cy="276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600" dirty="0">
                <a:solidFill>
                  <a:srgbClr val="FF0000"/>
                </a:solidFill>
              </a:rPr>
              <a:t>檔</a:t>
            </a:r>
            <a:endParaRPr lang="en-US" altLang="zh-TW" sz="1600" dirty="0">
              <a:solidFill>
                <a:srgbClr val="FF0000"/>
              </a:solidFill>
            </a:endParaRPr>
          </a:p>
          <a:p>
            <a:pPr algn="ctr">
              <a:defRPr/>
            </a:pPr>
            <a:r>
              <a:rPr lang="zh-TW" altLang="en-US" sz="1600" dirty="0">
                <a:solidFill>
                  <a:srgbClr val="FF0000"/>
                </a:solidFill>
              </a:rPr>
              <a:t>案</a:t>
            </a:r>
            <a:endParaRPr lang="en-US" altLang="zh-TW" sz="1600" dirty="0">
              <a:solidFill>
                <a:srgbClr val="FF0000"/>
              </a:solidFill>
            </a:endParaRPr>
          </a:p>
          <a:p>
            <a:pPr algn="ctr">
              <a:defRPr/>
            </a:pPr>
            <a:r>
              <a:rPr lang="zh-TW" altLang="en-US" sz="1600" dirty="0">
                <a:solidFill>
                  <a:srgbClr val="FF0000"/>
                </a:solidFill>
              </a:rPr>
              <a:t>法</a:t>
            </a:r>
          </a:p>
        </p:txBody>
      </p:sp>
      <p:cxnSp>
        <p:nvCxnSpPr>
          <p:cNvPr id="42" name="直線接點 41"/>
          <p:cNvCxnSpPr/>
          <p:nvPr/>
        </p:nvCxnSpPr>
        <p:spPr>
          <a:xfrm>
            <a:off x="1460897" y="5651500"/>
            <a:ext cx="0" cy="3556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2178844" y="5651500"/>
            <a:ext cx="0" cy="3556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a:endCxn id="19" idx="0"/>
          </p:cNvCxnSpPr>
          <p:nvPr/>
        </p:nvCxnSpPr>
        <p:spPr>
          <a:xfrm>
            <a:off x="2911079" y="5651500"/>
            <a:ext cx="0" cy="355600"/>
          </a:xfrm>
          <a:prstGeom prst="line">
            <a:avLst/>
          </a:prstGeom>
          <a:ln w="28575">
            <a:solidFill>
              <a:srgbClr val="1919E5"/>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514475" y="4584701"/>
            <a:ext cx="1728788" cy="90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800" dirty="0">
                <a:solidFill>
                  <a:schemeClr val="tx1"/>
                </a:solidFill>
                <a:latin typeface="+mn-ea"/>
              </a:rPr>
              <a:t>陽光法案</a:t>
            </a:r>
          </a:p>
        </p:txBody>
      </p:sp>
      <p:sp>
        <p:nvSpPr>
          <p:cNvPr id="44053" name="文字方塊 24"/>
          <p:cNvSpPr txBox="1">
            <a:spLocks noChangeArrowheads="1"/>
          </p:cNvSpPr>
          <p:nvPr/>
        </p:nvSpPr>
        <p:spPr bwMode="auto">
          <a:xfrm>
            <a:off x="4418410" y="6026151"/>
            <a:ext cx="18252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kumimoji="0" lang="zh-TW" altLang="en-US" sz="2000">
                <a:solidFill>
                  <a:srgbClr val="006600"/>
                </a:solidFill>
                <a:ea typeface="標楷體" pitchFamily="65" charset="-120"/>
              </a:rPr>
              <a:t>檔案以開放應用為原則，限制為例外</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38</a:t>
            </a:fld>
            <a:endParaRPr lang="en-US" altLang="zh-TW"/>
          </a:p>
        </p:txBody>
      </p:sp>
      <p:sp>
        <p:nvSpPr>
          <p:cNvPr id="2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38</a:t>
            </a:fld>
            <a:endParaRPr lang="en-US" altLang="zh-TW"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標題 1"/>
          <p:cNvSpPr>
            <a:spLocks noGrp="1"/>
          </p:cNvSpPr>
          <p:nvPr>
            <p:ph type="title"/>
          </p:nvPr>
        </p:nvSpPr>
        <p:spPr>
          <a:xfrm>
            <a:off x="218364" y="520700"/>
            <a:ext cx="6296736" cy="1549400"/>
          </a:xfrm>
        </p:spPr>
        <p:txBody>
          <a:bodyPr/>
          <a:lstStyle/>
          <a:p>
            <a:r>
              <a:rPr lang="zh-TW" altLang="en-US" sz="6000" dirty="0" smtClean="0">
                <a:solidFill>
                  <a:srgbClr val="990000"/>
                </a:solidFill>
                <a:latin typeface="標楷體" pitchFamily="65" charset="-120"/>
                <a:ea typeface="標楷體" pitchFamily="65" charset="-120"/>
              </a:rPr>
              <a:t>何謂檔案申請應用</a:t>
            </a:r>
            <a:endParaRPr lang="zh-TW" altLang="en-US" dirty="0" smtClean="0">
              <a:latin typeface="標楷體" pitchFamily="65" charset="-120"/>
              <a:ea typeface="標楷體" pitchFamily="65" charset="-120"/>
            </a:endParaRPr>
          </a:p>
        </p:txBody>
      </p:sp>
      <p:sp>
        <p:nvSpPr>
          <p:cNvPr id="45059" name="內容版面配置區 2"/>
          <p:cNvSpPr>
            <a:spLocks noGrp="1"/>
          </p:cNvSpPr>
          <p:nvPr>
            <p:ph idx="1"/>
          </p:nvPr>
        </p:nvSpPr>
        <p:spPr>
          <a:xfrm>
            <a:off x="342900" y="2222500"/>
            <a:ext cx="6172200" cy="5945717"/>
          </a:xfrm>
        </p:spPr>
        <p:txBody>
          <a:bodyPr/>
          <a:lstStyle/>
          <a:p>
            <a:r>
              <a:rPr lang="zh-TW" altLang="en-US" sz="3600" dirty="0" smtClean="0">
                <a:solidFill>
                  <a:srgbClr val="000000"/>
                </a:solidFill>
                <a:latin typeface="標楷體" pitchFamily="65" charset="-120"/>
                <a:ea typeface="標楷體" pitchFamily="65" charset="-120"/>
              </a:rPr>
              <a:t>民眾向各機關申請</a:t>
            </a:r>
            <a:r>
              <a:rPr lang="zh-TW" altLang="en-US" sz="3600" dirty="0" smtClean="0">
                <a:solidFill>
                  <a:srgbClr val="FF0000"/>
                </a:solidFill>
                <a:latin typeface="標楷體" pitchFamily="65" charset="-120"/>
                <a:ea typeface="標楷體" pitchFamily="65" charset="-120"/>
              </a:rPr>
              <a:t>閱覽、抄錄或複製檔案</a:t>
            </a:r>
            <a:r>
              <a:rPr lang="zh-TW" altLang="en-US" sz="3600" dirty="0" smtClean="0">
                <a:solidFill>
                  <a:srgbClr val="000000"/>
                </a:solidFill>
                <a:latin typeface="標楷體" pitchFamily="65" charset="-120"/>
                <a:ea typeface="標楷體" pitchFamily="65" charset="-120"/>
              </a:rPr>
              <a:t>及</a:t>
            </a:r>
            <a:r>
              <a:rPr lang="zh-TW" altLang="en-US" sz="3600" dirty="0" smtClean="0">
                <a:solidFill>
                  <a:srgbClr val="FF0000"/>
                </a:solidFill>
                <a:latin typeface="標楷體" pitchFamily="65" charset="-120"/>
                <a:ea typeface="標楷體" pitchFamily="65" charset="-120"/>
              </a:rPr>
              <a:t>機關提供應用與服務推廣之相關作業及程序</a:t>
            </a:r>
            <a:endParaRPr lang="en-US" altLang="zh-TW" sz="3600" dirty="0" smtClean="0">
              <a:solidFill>
                <a:srgbClr val="000000"/>
              </a:solidFill>
              <a:latin typeface="標楷體" pitchFamily="65" charset="-120"/>
              <a:ea typeface="標楷體" pitchFamily="65" charset="-120"/>
            </a:endParaRPr>
          </a:p>
          <a:p>
            <a:r>
              <a:rPr lang="zh-TW" altLang="en-US" sz="3600" dirty="0" smtClean="0">
                <a:solidFill>
                  <a:srgbClr val="000000"/>
                </a:solidFill>
                <a:latin typeface="標楷體" pitchFamily="65" charset="-120"/>
                <a:ea typeface="標楷體" pitchFamily="65" charset="-120"/>
              </a:rPr>
              <a:t>包括申請、申請審核及回覆、準備檔案、閱覽抄錄或複製檔案、還卷、檔案應用服務推廣及調查統計事項</a:t>
            </a:r>
            <a:endParaRPr lang="zh-TW" altLang="en-US" sz="3600" dirty="0" smtClean="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39</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39</a:t>
            </a:fld>
            <a:endParaRPr lang="en-US" altLang="zh-TW"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003698" y="609600"/>
            <a:ext cx="484941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kumimoji="0" lang="zh-TW" altLang="en-US" sz="6000" b="0">
                <a:solidFill>
                  <a:srgbClr val="800000"/>
                </a:solidFill>
                <a:latin typeface="Times New Roman" pitchFamily="18" charset="0"/>
                <a:ea typeface="標楷體" pitchFamily="65" charset="-120"/>
              </a:rPr>
              <a:t>檔案意涵</a:t>
            </a:r>
          </a:p>
        </p:txBody>
      </p:sp>
      <p:sp>
        <p:nvSpPr>
          <p:cNvPr id="5123" name="Rectangle 3"/>
          <p:cNvSpPr>
            <a:spLocks noChangeArrowheads="1"/>
          </p:cNvSpPr>
          <p:nvPr/>
        </p:nvSpPr>
        <p:spPr bwMode="auto">
          <a:xfrm>
            <a:off x="298847" y="2106084"/>
            <a:ext cx="5772150" cy="6400800"/>
          </a:xfrm>
          <a:prstGeom prst="rect">
            <a:avLst/>
          </a:prstGeom>
          <a:noFill/>
          <a:ln>
            <a:noFill/>
          </a:ln>
          <a:effectLst/>
          <a:extLst/>
        </p:spPr>
        <p:txBody>
          <a:bodyPr/>
          <a:lstStyle/>
          <a:p>
            <a:pPr marL="342900" indent="-342900" algn="l">
              <a:spcBef>
                <a:spcPct val="20000"/>
              </a:spcBef>
              <a:buClr>
                <a:schemeClr val="tx1"/>
              </a:buClr>
              <a:buFont typeface="Wingdings" pitchFamily="2" charset="2"/>
              <a:buChar char="l"/>
              <a:defRPr/>
            </a:pPr>
            <a:r>
              <a:rPr lang="zh-TW" altLang="en-US" sz="3200" dirty="0">
                <a:solidFill>
                  <a:schemeClr val="tx1"/>
                </a:solidFill>
                <a:latin typeface="Times New Roman" pitchFamily="18" charset="0"/>
              </a:rPr>
              <a:t>檔案</a:t>
            </a:r>
            <a:r>
              <a:rPr lang="en-US" altLang="zh-TW" sz="3200" dirty="0">
                <a:solidFill>
                  <a:schemeClr val="tx1"/>
                </a:solidFill>
                <a:latin typeface="Times New Roman" pitchFamily="18" charset="0"/>
              </a:rPr>
              <a:t>(archives)</a:t>
            </a:r>
            <a:endParaRPr lang="zh-TW" altLang="en-US" sz="3200" dirty="0">
              <a:solidFill>
                <a:schemeClr val="tx1"/>
              </a:solidFill>
              <a:latin typeface="Times New Roman" pitchFamily="18" charset="0"/>
            </a:endParaRPr>
          </a:p>
          <a:p>
            <a:pPr marL="627063" lvl="2" indent="-265113" algn="l">
              <a:spcBef>
                <a:spcPct val="20000"/>
              </a:spcBef>
              <a:buClr>
                <a:schemeClr val="accent2"/>
              </a:buClr>
              <a:buFontTx/>
              <a:buChar char="•"/>
              <a:defRPr/>
            </a:pPr>
            <a:r>
              <a:rPr lang="zh-TW" altLang="en-US" sz="2800" dirty="0">
                <a:solidFill>
                  <a:schemeClr val="tx1"/>
                </a:solidFill>
                <a:latin typeface="Times New Roman" pitchFamily="18" charset="0"/>
              </a:rPr>
              <a:t>檔案法定義</a:t>
            </a:r>
          </a:p>
          <a:p>
            <a:pPr marL="989013" lvl="3" indent="-361950" algn="l">
              <a:spcBef>
                <a:spcPct val="20000"/>
              </a:spcBef>
              <a:buClr>
                <a:srgbClr val="B4CCE2"/>
              </a:buClr>
              <a:buFontTx/>
              <a:buChar char="–"/>
              <a:defRPr/>
            </a:pPr>
            <a:r>
              <a:rPr lang="zh-TW" altLang="en-US" sz="2500" dirty="0">
                <a:solidFill>
                  <a:srgbClr val="FF0000"/>
                </a:solidFill>
                <a:latin typeface="Times New Roman" pitchFamily="18" charset="0"/>
              </a:rPr>
              <a:t>檔案法</a:t>
            </a:r>
            <a:r>
              <a:rPr lang="en-US" altLang="zh-TW" sz="2500" dirty="0">
                <a:solidFill>
                  <a:srgbClr val="FF0000"/>
                </a:solidFill>
                <a:latin typeface="Times New Roman" pitchFamily="18" charset="0"/>
              </a:rPr>
              <a:t>§2</a:t>
            </a:r>
            <a:r>
              <a:rPr lang="zh-TW" altLang="en-US" sz="2500" dirty="0">
                <a:solidFill>
                  <a:schemeClr val="tx1"/>
                </a:solidFill>
                <a:latin typeface="Times New Roman" pitchFamily="18" charset="0"/>
              </a:rPr>
              <a:t>：指各機關依照</a:t>
            </a:r>
            <a:r>
              <a:rPr lang="zh-TW" altLang="en-US" sz="2500" dirty="0">
                <a:solidFill>
                  <a:schemeClr val="accent5">
                    <a:lumMod val="25000"/>
                  </a:schemeClr>
                </a:solidFill>
                <a:latin typeface="Times New Roman" pitchFamily="18" charset="0"/>
              </a:rPr>
              <a:t>管理程序</a:t>
            </a:r>
            <a:r>
              <a:rPr lang="zh-TW" altLang="en-US" sz="2500" dirty="0">
                <a:solidFill>
                  <a:schemeClr val="tx1"/>
                </a:solidFill>
                <a:latin typeface="Times New Roman" pitchFamily="18" charset="0"/>
              </a:rPr>
              <a:t>，而</a:t>
            </a:r>
            <a:r>
              <a:rPr lang="zh-TW" altLang="en-US" sz="2500" dirty="0">
                <a:solidFill>
                  <a:srgbClr val="008000"/>
                </a:solidFill>
                <a:latin typeface="Times New Roman" pitchFamily="18" charset="0"/>
              </a:rPr>
              <a:t>歸檔管理</a:t>
            </a:r>
            <a:r>
              <a:rPr lang="zh-TW" altLang="en-US" sz="2500" dirty="0">
                <a:solidFill>
                  <a:schemeClr val="tx1"/>
                </a:solidFill>
                <a:latin typeface="Times New Roman" pitchFamily="18" charset="0"/>
              </a:rPr>
              <a:t>之</a:t>
            </a:r>
            <a:r>
              <a:rPr lang="zh-TW" altLang="en-US" sz="2500" dirty="0">
                <a:solidFill>
                  <a:srgbClr val="008000"/>
                </a:solidFill>
                <a:latin typeface="Times New Roman" pitchFamily="18" charset="0"/>
              </a:rPr>
              <a:t>文字或非文字資料及其附件</a:t>
            </a:r>
            <a:r>
              <a:rPr lang="zh-TW" altLang="en-US" sz="2500" dirty="0">
                <a:solidFill>
                  <a:schemeClr val="tx1"/>
                </a:solidFill>
                <a:latin typeface="Times New Roman" pitchFamily="18" charset="0"/>
              </a:rPr>
              <a:t>。</a:t>
            </a:r>
          </a:p>
          <a:p>
            <a:pPr marL="989013" lvl="3" indent="-361950" algn="l">
              <a:spcBef>
                <a:spcPct val="20000"/>
              </a:spcBef>
              <a:buClr>
                <a:srgbClr val="B4CCE2"/>
              </a:buClr>
              <a:buFontTx/>
              <a:buChar char="–"/>
              <a:defRPr/>
            </a:pPr>
            <a:r>
              <a:rPr lang="zh-TW" altLang="en-US" sz="2500" dirty="0">
                <a:solidFill>
                  <a:srgbClr val="FF0000"/>
                </a:solidFill>
                <a:latin typeface="Times New Roman" pitchFamily="18" charset="0"/>
              </a:rPr>
              <a:t>檔案法施行細則</a:t>
            </a:r>
            <a:r>
              <a:rPr lang="en-US" altLang="zh-TW" sz="2500" dirty="0">
                <a:solidFill>
                  <a:srgbClr val="FF0000"/>
                </a:solidFill>
                <a:latin typeface="Times New Roman" pitchFamily="18" charset="0"/>
              </a:rPr>
              <a:t>§2 </a:t>
            </a:r>
            <a:r>
              <a:rPr lang="zh-TW" altLang="en-US" sz="2500" dirty="0">
                <a:solidFill>
                  <a:schemeClr val="tx1"/>
                </a:solidFill>
                <a:latin typeface="Times New Roman" pitchFamily="18" charset="0"/>
              </a:rPr>
              <a:t>：指各機關</a:t>
            </a:r>
            <a:r>
              <a:rPr lang="zh-TW" altLang="en-US" sz="2500" dirty="0">
                <a:solidFill>
                  <a:srgbClr val="008000"/>
                </a:solidFill>
                <a:latin typeface="Times New Roman" pitchFamily="18" charset="0"/>
              </a:rPr>
              <a:t>處理公務或因公務而產生之各種紀錄資料及其附件</a:t>
            </a:r>
            <a:r>
              <a:rPr lang="zh-TW" altLang="en-US" sz="2500" dirty="0">
                <a:solidFill>
                  <a:schemeClr val="tx1"/>
                </a:solidFill>
                <a:latin typeface="Times New Roman" pitchFamily="18" charset="0"/>
              </a:rPr>
              <a:t>，包括各機關所持有或保管之文書、圖片、紀錄、照片、錄影</a:t>
            </a:r>
            <a:r>
              <a:rPr lang="en-US" altLang="zh-TW" sz="2500" dirty="0">
                <a:solidFill>
                  <a:schemeClr val="tx1"/>
                </a:solidFill>
                <a:latin typeface="Times New Roman" pitchFamily="18" charset="0"/>
              </a:rPr>
              <a:t>(</a:t>
            </a:r>
            <a:r>
              <a:rPr lang="zh-TW" altLang="en-US" sz="2500" dirty="0">
                <a:solidFill>
                  <a:schemeClr val="tx1"/>
                </a:solidFill>
                <a:latin typeface="Times New Roman" pitchFamily="18" charset="0"/>
              </a:rPr>
              <a:t>音</a:t>
            </a:r>
            <a:r>
              <a:rPr lang="en-US" altLang="zh-TW" sz="2500" dirty="0">
                <a:solidFill>
                  <a:schemeClr val="tx1"/>
                </a:solidFill>
                <a:latin typeface="Times New Roman" pitchFamily="18" charset="0"/>
              </a:rPr>
              <a:t>)</a:t>
            </a:r>
            <a:r>
              <a:rPr lang="zh-TW" altLang="en-US" sz="2500" dirty="0">
                <a:solidFill>
                  <a:schemeClr val="tx1"/>
                </a:solidFill>
                <a:latin typeface="Times New Roman" pitchFamily="18" charset="0"/>
              </a:rPr>
              <a:t>、微縮片、電腦處理資料等，可供聽、讀、說、寫或藉助科技得以閱覽或理解之文書或物品</a:t>
            </a:r>
            <a:r>
              <a:rPr lang="zh-TW" altLang="en-US" sz="2400" dirty="0">
                <a:solidFill>
                  <a:schemeClr val="tx1"/>
                </a:solidFill>
                <a:latin typeface="Times New Roman" pitchFamily="18" charset="0"/>
              </a:rPr>
              <a:t>。</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A1FE3FCD-53D5-4F61-B820-EA203A9006E8}" type="slidenum">
              <a:rPr lang="en-US" altLang="zh-TW" smtClean="0"/>
              <a:pPr>
                <a:defRPr/>
              </a:pPr>
              <a:t>4</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a:t>
            </a:fld>
            <a:endParaRPr lang="en-US" altLang="zh-TW"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標題 1"/>
          <p:cNvSpPr>
            <a:spLocks noGrp="1"/>
          </p:cNvSpPr>
          <p:nvPr>
            <p:ph type="title"/>
          </p:nvPr>
        </p:nvSpPr>
        <p:spPr>
          <a:xfrm>
            <a:off x="214313" y="582084"/>
            <a:ext cx="6172200" cy="1524000"/>
          </a:xfrm>
        </p:spPr>
        <p:txBody>
          <a:bodyPr/>
          <a:lstStyle/>
          <a:p>
            <a:r>
              <a:rPr lang="zh-TW" altLang="en-US" sz="6000" smtClean="0">
                <a:solidFill>
                  <a:srgbClr val="990000"/>
                </a:solidFill>
                <a:latin typeface="標楷體" pitchFamily="65" charset="-120"/>
                <a:ea typeface="標楷體" pitchFamily="65" charset="-120"/>
              </a:rPr>
              <a:t>檔案申請應用法令依據</a:t>
            </a:r>
            <a:endParaRPr lang="zh-TW" altLang="en-US" smtClean="0">
              <a:latin typeface="標楷體" pitchFamily="65" charset="-120"/>
              <a:ea typeface="標楷體" pitchFamily="65" charset="-120"/>
            </a:endParaRPr>
          </a:p>
        </p:txBody>
      </p:sp>
      <p:pic>
        <p:nvPicPr>
          <p:cNvPr id="46083" name="內容版面配置區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64369" y="2374900"/>
            <a:ext cx="5336381" cy="6451600"/>
          </a:xfrm>
          <a:ln>
            <a:solidFill>
              <a:schemeClr val="tx1"/>
            </a:solidFill>
            <a:miter lim="800000"/>
            <a:headEnd/>
            <a:tailEnd/>
          </a:ln>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40</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40</a:t>
            </a:fld>
            <a:endParaRPr lang="en-US" altLang="zh-TW"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AutoShape 3">
            <a:hlinkClick r:id="rId3" action="ppaction://hlinksldjump"/>
          </p:cNvPr>
          <p:cNvSpPr>
            <a:spLocks noChangeArrowheads="1"/>
          </p:cNvSpPr>
          <p:nvPr/>
        </p:nvSpPr>
        <p:spPr bwMode="auto">
          <a:xfrm>
            <a:off x="1077516" y="2290233"/>
            <a:ext cx="1714500" cy="685800"/>
          </a:xfrm>
          <a:prstGeom prst="flowChartProcess">
            <a:avLst/>
          </a:prstGeom>
          <a:solidFill>
            <a:srgbClr val="FF3300"/>
          </a:solidFill>
          <a:ln w="9525">
            <a:solidFill>
              <a:schemeClr val="tx1"/>
            </a:solidFill>
            <a:miter lim="800000"/>
            <a:headEnd/>
            <a:tailEnd/>
          </a:ln>
        </p:spPr>
        <p:txBody>
          <a:bodyPr wrap="none" anchor="ctr"/>
          <a:lstStyle/>
          <a:p>
            <a:pPr algn="ctr">
              <a:defRPr/>
            </a:pPr>
            <a:r>
              <a:rPr kumimoji="1" lang="zh-TW" altLang="en-US" sz="2000" b="0" dirty="0">
                <a:solidFill>
                  <a:srgbClr val="003399"/>
                </a:solidFill>
                <a:latin typeface="+mj-ea"/>
                <a:ea typeface="+mj-ea"/>
              </a:rPr>
              <a:t>查詢檔案目錄</a:t>
            </a:r>
          </a:p>
        </p:txBody>
      </p:sp>
      <p:sp>
        <p:nvSpPr>
          <p:cNvPr id="51203" name="AutoShape 4">
            <a:hlinkClick r:id="rId4" action="ppaction://hlinksldjump"/>
          </p:cNvPr>
          <p:cNvSpPr>
            <a:spLocks noChangeArrowheads="1"/>
          </p:cNvSpPr>
          <p:nvPr/>
        </p:nvSpPr>
        <p:spPr bwMode="auto">
          <a:xfrm>
            <a:off x="1053703" y="3536951"/>
            <a:ext cx="1766888" cy="645583"/>
          </a:xfrm>
          <a:prstGeom prst="flowChartProcess">
            <a:avLst/>
          </a:prstGeom>
          <a:solidFill>
            <a:srgbClr val="FF0000"/>
          </a:solidFill>
          <a:ln w="9525">
            <a:solidFill>
              <a:schemeClr val="tx1"/>
            </a:solidFill>
            <a:miter lim="800000"/>
            <a:headEnd/>
            <a:tailEnd/>
          </a:ln>
        </p:spPr>
        <p:txBody>
          <a:bodyPr wrap="none" anchor="ctr"/>
          <a:lstStyle/>
          <a:p>
            <a:pPr algn="ctr">
              <a:defRPr/>
            </a:pPr>
            <a:r>
              <a:rPr kumimoji="1" lang="zh-TW" altLang="en-US" sz="2000" b="0" dirty="0">
                <a:solidFill>
                  <a:srgbClr val="003399"/>
                </a:solidFill>
                <a:latin typeface="+mj-ea"/>
                <a:ea typeface="+mj-ea"/>
              </a:rPr>
              <a:t>填寫申請書</a:t>
            </a:r>
          </a:p>
        </p:txBody>
      </p:sp>
      <p:sp>
        <p:nvSpPr>
          <p:cNvPr id="51204" name="AutoShape 5">
            <a:hlinkClick r:id="rId5" action="ppaction://hlinksldjump"/>
          </p:cNvPr>
          <p:cNvSpPr>
            <a:spLocks noChangeArrowheads="1"/>
          </p:cNvSpPr>
          <p:nvPr/>
        </p:nvSpPr>
        <p:spPr bwMode="auto">
          <a:xfrm>
            <a:off x="1028700" y="6908800"/>
            <a:ext cx="1885950" cy="914400"/>
          </a:xfrm>
          <a:prstGeom prst="flowChartProcess">
            <a:avLst/>
          </a:prstGeom>
          <a:solidFill>
            <a:srgbClr val="FFCC66"/>
          </a:solidFill>
          <a:ln w="9525">
            <a:solidFill>
              <a:schemeClr val="tx1"/>
            </a:solidFill>
            <a:miter lim="800000"/>
            <a:headEnd/>
            <a:tailEnd/>
          </a:ln>
        </p:spPr>
        <p:txBody>
          <a:bodyPr wrap="none" anchor="ctr"/>
          <a:lstStyle/>
          <a:p>
            <a:pPr algn="ctr">
              <a:defRPr/>
            </a:pPr>
            <a:r>
              <a:rPr kumimoji="1" lang="zh-TW" altLang="en-US" sz="2000" b="0" dirty="0">
                <a:solidFill>
                  <a:srgbClr val="003399"/>
                </a:solidFill>
                <a:latin typeface="+mj-ea"/>
                <a:ea typeface="+mj-ea"/>
              </a:rPr>
              <a:t>審核並回覆</a:t>
            </a:r>
          </a:p>
          <a:p>
            <a:pPr algn="ctr">
              <a:defRPr/>
            </a:pPr>
            <a:r>
              <a:rPr kumimoji="1" lang="zh-TW" altLang="en-US" sz="2000" b="0" dirty="0">
                <a:solidFill>
                  <a:srgbClr val="003399"/>
                </a:solidFill>
                <a:latin typeface="+mj-ea"/>
                <a:ea typeface="+mj-ea"/>
              </a:rPr>
              <a:t>准駁處理情形</a:t>
            </a:r>
          </a:p>
        </p:txBody>
      </p:sp>
      <p:sp>
        <p:nvSpPr>
          <p:cNvPr id="51205" name="AutoShape 6">
            <a:hlinkClick r:id="rId6" action="ppaction://hlinksldjump"/>
          </p:cNvPr>
          <p:cNvSpPr>
            <a:spLocks noChangeArrowheads="1"/>
          </p:cNvSpPr>
          <p:nvPr/>
        </p:nvSpPr>
        <p:spPr bwMode="auto">
          <a:xfrm>
            <a:off x="1031082" y="4711700"/>
            <a:ext cx="1818085" cy="1016000"/>
          </a:xfrm>
          <a:prstGeom prst="flowChartProcess">
            <a:avLst/>
          </a:prstGeom>
          <a:solidFill>
            <a:srgbClr val="FF0000"/>
          </a:solidFill>
          <a:ln w="9525">
            <a:solidFill>
              <a:schemeClr val="tx1"/>
            </a:solidFill>
            <a:miter lim="800000"/>
            <a:headEnd/>
            <a:tailEnd/>
          </a:ln>
        </p:spPr>
        <p:txBody>
          <a:bodyPr wrap="none" anchor="ctr"/>
          <a:lstStyle/>
          <a:p>
            <a:pPr algn="ctr">
              <a:defRPr/>
            </a:pPr>
            <a:r>
              <a:rPr kumimoji="1" lang="zh-TW" altLang="en-US" sz="2000" b="0" dirty="0">
                <a:solidFill>
                  <a:srgbClr val="003399"/>
                </a:solidFill>
                <a:latin typeface="+mj-ea"/>
                <a:ea typeface="+mj-ea"/>
              </a:rPr>
              <a:t>申請書送交</a:t>
            </a:r>
          </a:p>
          <a:p>
            <a:pPr algn="ctr">
              <a:defRPr/>
            </a:pPr>
            <a:r>
              <a:rPr kumimoji="1" lang="zh-TW" altLang="en-US" sz="2000" b="0" dirty="0">
                <a:solidFill>
                  <a:srgbClr val="003399"/>
                </a:solidFill>
                <a:latin typeface="+mj-ea"/>
                <a:ea typeface="+mj-ea"/>
              </a:rPr>
              <a:t>檔案管有機關</a:t>
            </a:r>
          </a:p>
        </p:txBody>
      </p:sp>
      <p:sp>
        <p:nvSpPr>
          <p:cNvPr id="51206" name="AutoShape 7"/>
          <p:cNvSpPr>
            <a:spLocks noChangeArrowheads="1"/>
          </p:cNvSpPr>
          <p:nvPr/>
        </p:nvSpPr>
        <p:spPr bwMode="auto">
          <a:xfrm>
            <a:off x="3771900" y="2336800"/>
            <a:ext cx="2514600" cy="914400"/>
          </a:xfrm>
          <a:prstGeom prst="flowChartDecision">
            <a:avLst/>
          </a:prstGeom>
          <a:solidFill>
            <a:srgbClr val="00FFFF"/>
          </a:solidFill>
          <a:ln w="9525">
            <a:solidFill>
              <a:schemeClr val="tx1"/>
            </a:solidFill>
            <a:miter lim="800000"/>
            <a:headEnd/>
            <a:tailEnd/>
          </a:ln>
        </p:spPr>
        <p:txBody>
          <a:bodyPr wrap="none" anchor="ctr"/>
          <a:lstStyle/>
          <a:p>
            <a:pPr algn="ctr">
              <a:defRPr/>
            </a:pPr>
            <a:r>
              <a:rPr kumimoji="1" lang="zh-TW" altLang="en-US" sz="2400" b="0" dirty="0">
                <a:solidFill>
                  <a:srgbClr val="003399"/>
                </a:solidFill>
                <a:latin typeface="+mj-ea"/>
                <a:ea typeface="+mj-ea"/>
              </a:rPr>
              <a:t>核准應用檔案</a:t>
            </a:r>
          </a:p>
        </p:txBody>
      </p:sp>
      <p:sp>
        <p:nvSpPr>
          <p:cNvPr id="51207" name="AutoShape 8">
            <a:hlinkClick r:id="rId7" action="ppaction://hlinksldjump"/>
          </p:cNvPr>
          <p:cNvSpPr>
            <a:spLocks noChangeArrowheads="1"/>
          </p:cNvSpPr>
          <p:nvPr/>
        </p:nvSpPr>
        <p:spPr bwMode="auto">
          <a:xfrm>
            <a:off x="3857625" y="5486400"/>
            <a:ext cx="2343150" cy="1524000"/>
          </a:xfrm>
          <a:prstGeom prst="flowChartProcess">
            <a:avLst/>
          </a:prstGeom>
          <a:solidFill>
            <a:srgbClr val="00CC00"/>
          </a:solidFill>
          <a:ln w="9525">
            <a:solidFill>
              <a:schemeClr val="tx1"/>
            </a:solidFill>
            <a:miter lim="800000"/>
            <a:headEnd/>
            <a:tailEnd/>
          </a:ln>
        </p:spPr>
        <p:txBody>
          <a:bodyPr wrap="none" anchor="ctr"/>
          <a:lstStyle/>
          <a:p>
            <a:pPr algn="ctr">
              <a:defRPr/>
            </a:pPr>
            <a:r>
              <a:rPr kumimoji="1" lang="zh-TW" altLang="en-US" sz="2000" b="0" dirty="0">
                <a:solidFill>
                  <a:srgbClr val="003399"/>
                </a:solidFill>
                <a:latin typeface="+mj-ea"/>
                <a:ea typeface="+mj-ea"/>
              </a:rPr>
              <a:t>申請人於機關指定之</a:t>
            </a:r>
          </a:p>
          <a:p>
            <a:pPr algn="ctr">
              <a:defRPr/>
            </a:pPr>
            <a:r>
              <a:rPr kumimoji="1" lang="zh-TW" altLang="en-US" sz="2000" b="0" dirty="0">
                <a:solidFill>
                  <a:srgbClr val="003399"/>
                </a:solidFill>
                <a:latin typeface="+mj-ea"/>
                <a:ea typeface="+mj-ea"/>
              </a:rPr>
              <a:t>時間及處所應用檔案</a:t>
            </a:r>
          </a:p>
        </p:txBody>
      </p:sp>
      <p:cxnSp>
        <p:nvCxnSpPr>
          <p:cNvPr id="47112" name="AutoShape 9"/>
          <p:cNvCxnSpPr>
            <a:cxnSpLocks noChangeShapeType="1"/>
            <a:stCxn id="51202" idx="2"/>
            <a:endCxn id="51203" idx="0"/>
          </p:cNvCxnSpPr>
          <p:nvPr/>
        </p:nvCxnSpPr>
        <p:spPr bwMode="auto">
          <a:xfrm>
            <a:off x="1934767" y="2976034"/>
            <a:ext cx="2381" cy="56091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13" name="AutoShape 10"/>
          <p:cNvCxnSpPr>
            <a:cxnSpLocks noChangeShapeType="1"/>
            <a:stCxn id="51203" idx="2"/>
            <a:endCxn id="51205" idx="0"/>
          </p:cNvCxnSpPr>
          <p:nvPr/>
        </p:nvCxnSpPr>
        <p:spPr bwMode="auto">
          <a:xfrm>
            <a:off x="1937148" y="4182534"/>
            <a:ext cx="2381" cy="52916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1210" name="AutoShape 11"/>
          <p:cNvSpPr>
            <a:spLocks noChangeArrowheads="1"/>
          </p:cNvSpPr>
          <p:nvPr/>
        </p:nvSpPr>
        <p:spPr bwMode="auto">
          <a:xfrm>
            <a:off x="4229100" y="7823200"/>
            <a:ext cx="1600200" cy="711200"/>
          </a:xfrm>
          <a:prstGeom prst="flowChartTerminator">
            <a:avLst/>
          </a:prstGeom>
          <a:solidFill>
            <a:schemeClr val="accent1"/>
          </a:solidFill>
          <a:ln w="9525">
            <a:solidFill>
              <a:schemeClr val="tx1"/>
            </a:solidFill>
            <a:miter lim="800000"/>
            <a:headEnd/>
            <a:tailEnd/>
          </a:ln>
        </p:spPr>
        <p:txBody>
          <a:bodyPr wrap="none" anchor="ctr"/>
          <a:lstStyle/>
          <a:p>
            <a:pPr algn="ctr">
              <a:defRPr/>
            </a:pPr>
            <a:r>
              <a:rPr kumimoji="1" lang="zh-TW" altLang="en-US" sz="2400" b="0" dirty="0">
                <a:solidFill>
                  <a:srgbClr val="003399"/>
                </a:solidFill>
                <a:latin typeface="+mj-ea"/>
                <a:ea typeface="+mj-ea"/>
              </a:rPr>
              <a:t>結束</a:t>
            </a:r>
          </a:p>
        </p:txBody>
      </p:sp>
      <p:cxnSp>
        <p:nvCxnSpPr>
          <p:cNvPr id="47115" name="AutoShape 12"/>
          <p:cNvCxnSpPr>
            <a:cxnSpLocks noChangeShapeType="1"/>
            <a:stCxn id="51207" idx="2"/>
            <a:endCxn id="51210" idx="0"/>
          </p:cNvCxnSpPr>
          <p:nvPr/>
        </p:nvCxnSpPr>
        <p:spPr bwMode="auto">
          <a:xfrm>
            <a:off x="5029200" y="7010400"/>
            <a:ext cx="0" cy="812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16" name="AutoShape 13"/>
          <p:cNvCxnSpPr>
            <a:cxnSpLocks noChangeShapeType="1"/>
            <a:stCxn id="51206" idx="3"/>
            <a:endCxn id="51210" idx="3"/>
          </p:cNvCxnSpPr>
          <p:nvPr/>
        </p:nvCxnSpPr>
        <p:spPr bwMode="auto">
          <a:xfrm flipH="1">
            <a:off x="5829300" y="2794000"/>
            <a:ext cx="457200" cy="5384800"/>
          </a:xfrm>
          <a:prstGeom prst="bentConnector3">
            <a:avLst>
              <a:gd name="adj1" fmla="val -375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47117" name="Text Box 14"/>
          <p:cNvSpPr txBox="1">
            <a:spLocks noChangeArrowheads="1"/>
          </p:cNvSpPr>
          <p:nvPr/>
        </p:nvSpPr>
        <p:spPr bwMode="auto">
          <a:xfrm>
            <a:off x="372308" y="2235200"/>
            <a:ext cx="553998" cy="2641600"/>
          </a:xfrm>
          <a:prstGeom prst="rect">
            <a:avLst/>
          </a:prstGeom>
          <a:solidFill>
            <a:srgbClr val="FF3300"/>
          </a:solidFill>
          <a:ln w="9525">
            <a:solidFill>
              <a:srgbClr val="800000"/>
            </a:solidFill>
            <a:miter lim="800000"/>
            <a:headEnd/>
            <a:tailEnd/>
          </a:ln>
        </p:spPr>
        <p:txBody>
          <a:bodyPr vert="eaVert">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2400" dirty="0" smtClean="0">
                <a:solidFill>
                  <a:srgbClr val="003399"/>
                </a:solidFill>
                <a:latin typeface="Times New Roman" pitchFamily="18" charset="0"/>
                <a:ea typeface="標楷體" pitchFamily="65" charset="-120"/>
              </a:rPr>
              <a:t>  檔案</a:t>
            </a:r>
            <a:r>
              <a:rPr lang="zh-TW" altLang="en-US" sz="2400" dirty="0">
                <a:solidFill>
                  <a:srgbClr val="003399"/>
                </a:solidFill>
                <a:latin typeface="Times New Roman" pitchFamily="18" charset="0"/>
                <a:ea typeface="標楷體" pitchFamily="65" charset="-120"/>
              </a:rPr>
              <a:t>應用申請</a:t>
            </a:r>
          </a:p>
        </p:txBody>
      </p:sp>
      <p:sp>
        <p:nvSpPr>
          <p:cNvPr id="47118" name="Text Box 15"/>
          <p:cNvSpPr txBox="1">
            <a:spLocks noChangeArrowheads="1"/>
          </p:cNvSpPr>
          <p:nvPr/>
        </p:nvSpPr>
        <p:spPr bwMode="auto">
          <a:xfrm>
            <a:off x="372308" y="5689600"/>
            <a:ext cx="553998" cy="2641600"/>
          </a:xfrm>
          <a:prstGeom prst="rect">
            <a:avLst/>
          </a:prstGeom>
          <a:solidFill>
            <a:srgbClr val="FFCC66"/>
          </a:solidFill>
          <a:ln w="9525">
            <a:solidFill>
              <a:schemeClr val="tx1"/>
            </a:solidFill>
            <a:miter lim="800000"/>
            <a:headEnd/>
            <a:tailEnd/>
          </a:ln>
        </p:spPr>
        <p:txBody>
          <a:bodyPr vert="eaVert">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2400" dirty="0" smtClean="0">
                <a:solidFill>
                  <a:srgbClr val="003399"/>
                </a:solidFill>
                <a:latin typeface="Times New Roman" pitchFamily="18" charset="0"/>
                <a:ea typeface="標楷體" pitchFamily="65" charset="-120"/>
              </a:rPr>
              <a:t>   審核</a:t>
            </a:r>
            <a:r>
              <a:rPr lang="zh-TW" altLang="en-US" sz="2400" dirty="0">
                <a:solidFill>
                  <a:srgbClr val="003399"/>
                </a:solidFill>
                <a:latin typeface="Times New Roman" pitchFamily="18" charset="0"/>
                <a:ea typeface="標楷體" pitchFamily="65" charset="-120"/>
              </a:rPr>
              <a:t>及回覆</a:t>
            </a:r>
          </a:p>
        </p:txBody>
      </p:sp>
      <p:sp>
        <p:nvSpPr>
          <p:cNvPr id="47119" name="Text Box 16"/>
          <p:cNvSpPr txBox="1">
            <a:spLocks noChangeArrowheads="1"/>
          </p:cNvSpPr>
          <p:nvPr/>
        </p:nvSpPr>
        <p:spPr bwMode="auto">
          <a:xfrm>
            <a:off x="3001208" y="2336800"/>
            <a:ext cx="553998" cy="2641600"/>
          </a:xfrm>
          <a:prstGeom prst="rect">
            <a:avLst/>
          </a:prstGeom>
          <a:solidFill>
            <a:srgbClr val="00FFFF"/>
          </a:solidFill>
          <a:ln w="9525">
            <a:solidFill>
              <a:schemeClr val="tx1"/>
            </a:solidFill>
            <a:miter lim="800000"/>
            <a:headEnd/>
            <a:tailEnd/>
          </a:ln>
        </p:spPr>
        <p:txBody>
          <a:bodyPr vert="eaVert">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lang="zh-TW" altLang="en-US" sz="2400">
                <a:solidFill>
                  <a:srgbClr val="003399"/>
                </a:solidFill>
                <a:latin typeface="Times New Roman" pitchFamily="18" charset="0"/>
                <a:ea typeface="標楷體" pitchFamily="65" charset="-120"/>
              </a:rPr>
              <a:t>準備檔案</a:t>
            </a:r>
          </a:p>
        </p:txBody>
      </p:sp>
      <p:sp>
        <p:nvSpPr>
          <p:cNvPr id="47120" name="Text Box 17"/>
          <p:cNvSpPr txBox="1">
            <a:spLocks noChangeArrowheads="1"/>
          </p:cNvSpPr>
          <p:nvPr/>
        </p:nvSpPr>
        <p:spPr bwMode="auto">
          <a:xfrm>
            <a:off x="3001208" y="5384800"/>
            <a:ext cx="553998" cy="3149600"/>
          </a:xfrm>
          <a:prstGeom prst="rect">
            <a:avLst/>
          </a:prstGeom>
          <a:solidFill>
            <a:srgbClr val="00CC00"/>
          </a:solidFill>
          <a:ln w="9525">
            <a:solidFill>
              <a:schemeClr val="tx1"/>
            </a:solidFill>
            <a:miter lim="800000"/>
            <a:headEnd/>
            <a:tailEnd/>
          </a:ln>
        </p:spPr>
        <p:txBody>
          <a:bodyPr vert="eaVert">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2400">
                <a:solidFill>
                  <a:srgbClr val="003399"/>
                </a:solidFill>
                <a:latin typeface="Times New Roman" pitchFamily="18" charset="0"/>
                <a:ea typeface="標楷體" pitchFamily="65" charset="-120"/>
              </a:rPr>
              <a:t>閱覽抄錄或複製</a:t>
            </a:r>
          </a:p>
        </p:txBody>
      </p:sp>
      <p:sp>
        <p:nvSpPr>
          <p:cNvPr id="47121" name="Text Box 18"/>
          <p:cNvSpPr txBox="1">
            <a:spLocks noChangeArrowheads="1"/>
          </p:cNvSpPr>
          <p:nvPr/>
        </p:nvSpPr>
        <p:spPr bwMode="auto">
          <a:xfrm>
            <a:off x="5143500" y="3251201"/>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2000" b="0">
                <a:solidFill>
                  <a:srgbClr val="003399"/>
                </a:solidFill>
                <a:latin typeface="Times New Roman" pitchFamily="18" charset="0"/>
                <a:ea typeface="標楷體" pitchFamily="65" charset="-120"/>
              </a:rPr>
              <a:t>是</a:t>
            </a:r>
          </a:p>
        </p:txBody>
      </p:sp>
      <p:sp>
        <p:nvSpPr>
          <p:cNvPr id="47122" name="Text Box 19"/>
          <p:cNvSpPr txBox="1">
            <a:spLocks noChangeArrowheads="1"/>
          </p:cNvSpPr>
          <p:nvPr/>
        </p:nvSpPr>
        <p:spPr bwMode="auto">
          <a:xfrm>
            <a:off x="6122194" y="4855634"/>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zh-TW" altLang="en-US" sz="2000" b="0" dirty="0">
                <a:solidFill>
                  <a:srgbClr val="003399"/>
                </a:solidFill>
                <a:latin typeface="Times New Roman" pitchFamily="18" charset="0"/>
                <a:ea typeface="標楷體" pitchFamily="65" charset="-120"/>
              </a:rPr>
              <a:t>否</a:t>
            </a:r>
          </a:p>
        </p:txBody>
      </p:sp>
      <p:sp>
        <p:nvSpPr>
          <p:cNvPr id="47123" name="Line 20"/>
          <p:cNvSpPr>
            <a:spLocks noChangeShapeType="1"/>
          </p:cNvSpPr>
          <p:nvPr/>
        </p:nvSpPr>
        <p:spPr bwMode="auto">
          <a:xfrm>
            <a:off x="1943100" y="5892800"/>
            <a:ext cx="0" cy="1016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51220" name="AutoShape 21"/>
          <p:cNvSpPr>
            <a:spLocks noChangeArrowheads="1"/>
          </p:cNvSpPr>
          <p:nvPr/>
        </p:nvSpPr>
        <p:spPr bwMode="auto">
          <a:xfrm>
            <a:off x="3886200" y="3860800"/>
            <a:ext cx="2228850" cy="812800"/>
          </a:xfrm>
          <a:prstGeom prst="flowChartProcess">
            <a:avLst/>
          </a:prstGeom>
          <a:solidFill>
            <a:srgbClr val="00FFFF"/>
          </a:solidFill>
          <a:ln w="9525">
            <a:solidFill>
              <a:schemeClr val="tx1"/>
            </a:solidFill>
            <a:miter lim="800000"/>
            <a:headEnd/>
            <a:tailEnd/>
          </a:ln>
        </p:spPr>
        <p:txBody>
          <a:bodyPr wrap="none" anchor="ctr"/>
          <a:lstStyle/>
          <a:p>
            <a:pPr algn="ctr">
              <a:defRPr/>
            </a:pPr>
            <a:r>
              <a:rPr kumimoji="1" lang="zh-TW" altLang="en-US" sz="2400" b="0" dirty="0">
                <a:solidFill>
                  <a:srgbClr val="003399"/>
                </a:solidFill>
                <a:latin typeface="+mj-ea"/>
                <a:ea typeface="+mj-ea"/>
              </a:rPr>
              <a:t>準備檔案</a:t>
            </a:r>
          </a:p>
        </p:txBody>
      </p:sp>
      <p:sp>
        <p:nvSpPr>
          <p:cNvPr id="47125" name="Line 22"/>
          <p:cNvSpPr>
            <a:spLocks noChangeShapeType="1"/>
          </p:cNvSpPr>
          <p:nvPr/>
        </p:nvSpPr>
        <p:spPr bwMode="auto">
          <a:xfrm flipH="1">
            <a:off x="5029200" y="4673600"/>
            <a:ext cx="0" cy="7112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47126" name="Line 23"/>
          <p:cNvSpPr>
            <a:spLocks noChangeShapeType="1"/>
          </p:cNvSpPr>
          <p:nvPr/>
        </p:nvSpPr>
        <p:spPr bwMode="auto">
          <a:xfrm>
            <a:off x="5029200" y="3251200"/>
            <a:ext cx="0" cy="6096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47127" name="標題 1"/>
          <p:cNvSpPr>
            <a:spLocks noGrp="1"/>
          </p:cNvSpPr>
          <p:nvPr>
            <p:ph type="title"/>
          </p:nvPr>
        </p:nvSpPr>
        <p:spPr>
          <a:xfrm>
            <a:off x="372308" y="257001"/>
            <a:ext cx="6172200" cy="1524000"/>
          </a:xfrm>
        </p:spPr>
        <p:txBody>
          <a:bodyPr/>
          <a:lstStyle/>
          <a:p>
            <a:r>
              <a:rPr lang="zh-TW" altLang="en-US" sz="5400" dirty="0" smtClean="0">
                <a:solidFill>
                  <a:srgbClr val="990000"/>
                </a:solidFill>
                <a:latin typeface="標楷體" pitchFamily="65" charset="-120"/>
                <a:ea typeface="標楷體" pitchFamily="65" charset="-120"/>
              </a:rPr>
              <a:t>檔案申請應用流程</a:t>
            </a:r>
            <a:endParaRPr lang="zh-TW" altLang="en-US" sz="5400" dirty="0" smtClean="0">
              <a:latin typeface="標楷體" pitchFamily="65" charset="-120"/>
              <a:ea typeface="標楷體" pitchFamily="65" charset="-12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41</a:t>
            </a:fld>
            <a:endParaRPr lang="en-US" altLang="zh-TW"/>
          </a:p>
        </p:txBody>
      </p:sp>
      <p:sp>
        <p:nvSpPr>
          <p:cNvPr id="2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41</a:t>
            </a:fld>
            <a:endParaRPr lang="en-US" altLang="zh-TW"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標題 1"/>
          <p:cNvSpPr>
            <a:spLocks noGrp="1"/>
          </p:cNvSpPr>
          <p:nvPr>
            <p:ph type="title"/>
          </p:nvPr>
        </p:nvSpPr>
        <p:spPr/>
        <p:txBody>
          <a:bodyPr/>
          <a:lstStyle/>
          <a:p>
            <a:r>
              <a:rPr lang="zh-TW" altLang="en-US" sz="6000" dirty="0">
                <a:solidFill>
                  <a:srgbClr val="990000"/>
                </a:solidFill>
                <a:latin typeface="標楷體" pitchFamily="65" charset="-120"/>
                <a:ea typeface="標楷體" pitchFamily="65" charset="-120"/>
              </a:rPr>
              <a:t>查詢檔案目錄</a:t>
            </a:r>
          </a:p>
        </p:txBody>
      </p:sp>
      <p:pic>
        <p:nvPicPr>
          <p:cNvPr id="48132" name="圖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91" y="1885042"/>
            <a:ext cx="6259967" cy="69849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42</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42</a:t>
            </a:fld>
            <a:endParaRPr lang="en-US" altLang="zh-TW"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51065" y="351670"/>
            <a:ext cx="6172200" cy="1230388"/>
          </a:xfrm>
        </p:spPr>
        <p:txBody>
          <a:bodyPr/>
          <a:lstStyle/>
          <a:p>
            <a:r>
              <a:rPr lang="zh-TW" altLang="en-US" sz="6000" dirty="0">
                <a:solidFill>
                  <a:srgbClr val="990000"/>
                </a:solidFill>
                <a:latin typeface="標楷體" pitchFamily="65" charset="-120"/>
                <a:ea typeface="標楷體" pitchFamily="65" charset="-120"/>
              </a:rPr>
              <a:t>填寫申請書</a:t>
            </a:r>
          </a:p>
        </p:txBody>
      </p:sp>
      <p:sp>
        <p:nvSpPr>
          <p:cNvPr id="3" name="內容版面配置區 2"/>
          <p:cNvSpPr>
            <a:spLocks noGrp="1"/>
          </p:cNvSpPr>
          <p:nvPr>
            <p:ph idx="1"/>
          </p:nvPr>
        </p:nvSpPr>
        <p:spPr>
          <a:xfrm>
            <a:off x="342900" y="2133600"/>
            <a:ext cx="6172200" cy="6502400"/>
          </a:xfrm>
        </p:spPr>
        <p:txBody>
          <a:bodyPr/>
          <a:lstStyle/>
          <a:p>
            <a:pPr>
              <a:defRPr/>
            </a:pPr>
            <a:r>
              <a:rPr lang="zh-TW" altLang="en-US" sz="3600" dirty="0">
                <a:latin typeface="Times New Roman" pitchFamily="18" charset="0"/>
                <a:ea typeface="標楷體" pitchFamily="65" charset="-120"/>
                <a:cs typeface="Times New Roman" pitchFamily="18" charset="0"/>
              </a:rPr>
              <a:t>申請書應載</a:t>
            </a:r>
            <a:r>
              <a:rPr lang="zh-TW" altLang="en-US" sz="3600" dirty="0" smtClean="0">
                <a:latin typeface="Times New Roman" pitchFamily="18" charset="0"/>
                <a:ea typeface="標楷體" pitchFamily="65" charset="-120"/>
                <a:cs typeface="Times New Roman" pitchFamily="18" charset="0"/>
              </a:rPr>
              <a:t>事項：</a:t>
            </a:r>
            <a:r>
              <a:rPr lang="en-US" altLang="zh-TW" sz="2800" b="1" dirty="0" smtClean="0">
                <a:solidFill>
                  <a:srgbClr val="FF0000"/>
                </a:solidFill>
                <a:latin typeface="Times New Roman" pitchFamily="18" charset="0"/>
                <a:ea typeface="標楷體" pitchFamily="65" charset="-120"/>
                <a:cs typeface="Times New Roman" pitchFamily="18" charset="0"/>
              </a:rPr>
              <a:t>(</a:t>
            </a:r>
            <a:r>
              <a:rPr lang="zh-TW" altLang="en-US" sz="2800" b="1" dirty="0" smtClean="0">
                <a:solidFill>
                  <a:srgbClr val="FF0000"/>
                </a:solidFill>
                <a:latin typeface="Times New Roman" pitchFamily="18" charset="0"/>
                <a:ea typeface="標楷體" pitchFamily="65" charset="-120"/>
                <a:cs typeface="Times New Roman" pitchFamily="18" charset="0"/>
              </a:rPr>
              <a:t>檔案法施行細則第</a:t>
            </a:r>
            <a:r>
              <a:rPr lang="en-US" altLang="zh-TW" sz="2800" b="1" dirty="0" smtClean="0">
                <a:solidFill>
                  <a:srgbClr val="FF0000"/>
                </a:solidFill>
                <a:latin typeface="Times New Roman" pitchFamily="18" charset="0"/>
                <a:ea typeface="標楷體" pitchFamily="65" charset="-120"/>
                <a:cs typeface="Times New Roman" pitchFamily="18" charset="0"/>
              </a:rPr>
              <a:t>18</a:t>
            </a:r>
            <a:r>
              <a:rPr lang="zh-TW" altLang="en-US" sz="2800" b="1" dirty="0" smtClean="0">
                <a:solidFill>
                  <a:srgbClr val="FF0000"/>
                </a:solidFill>
                <a:latin typeface="Times New Roman" pitchFamily="18" charset="0"/>
                <a:ea typeface="標楷體" pitchFamily="65" charset="-120"/>
                <a:cs typeface="Times New Roman" pitchFamily="18" charset="0"/>
              </a:rPr>
              <a:t>條</a:t>
            </a:r>
            <a:r>
              <a:rPr lang="en-US" altLang="zh-TW" sz="2800" b="1" dirty="0">
                <a:solidFill>
                  <a:srgbClr val="FF0000"/>
                </a:solidFill>
                <a:latin typeface="Times New Roman" pitchFamily="18" charset="0"/>
                <a:ea typeface="標楷體" pitchFamily="65" charset="-120"/>
                <a:cs typeface="Times New Roman" pitchFamily="18" charset="0"/>
              </a:rPr>
              <a:t>)</a:t>
            </a:r>
            <a:endParaRPr lang="en-US" altLang="zh-TW" sz="2800" b="1" dirty="0" smtClean="0">
              <a:solidFill>
                <a:srgbClr val="FF0000"/>
              </a:solidFill>
              <a:latin typeface="Times New Roman" pitchFamily="18" charset="0"/>
              <a:ea typeface="標楷體" pitchFamily="65" charset="-120"/>
              <a:cs typeface="Times New Roman" pitchFamily="18" charset="0"/>
            </a:endParaRP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申請人之姓名、出生年月日、電話、住（居）所、身分證明文件字號。如係法人或其他設有管理人或代表人之團體，其名稱、事務所或營業所及管理人或代表人之姓名、出生年月日、電話、住（居）所。</a:t>
            </a: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有代理人者，其姓名、出生年月日、電話、住（居）所、身分證明文件字號；如係意定代理者，並應提出委任書；如係法定代理者，應敘明其關係。</a:t>
            </a: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申請項目。</a:t>
            </a: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檔案名稱或內容要旨。</a:t>
            </a: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檔號。</a:t>
            </a: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申請目的。</a:t>
            </a: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如有使用檔案原件之必要者，其事由。</a:t>
            </a:r>
          </a:p>
          <a:p>
            <a:pPr lvl="1">
              <a:lnSpc>
                <a:spcPct val="90000"/>
              </a:lnSpc>
              <a:buSzPct val="120000"/>
              <a:buFont typeface="Wingdings" panose="05000000000000000000" pitchFamily="2" charset="2"/>
              <a:buChar char="ü"/>
              <a:defRPr/>
            </a:pPr>
            <a:r>
              <a:rPr lang="zh-TW" altLang="en-US" sz="2000" dirty="0">
                <a:solidFill>
                  <a:srgbClr val="990000"/>
                </a:solidFill>
                <a:latin typeface="Times New Roman" pitchFamily="18" charset="0"/>
                <a:ea typeface="標楷體" pitchFamily="65" charset="-120"/>
                <a:cs typeface="Times New Roman" pitchFamily="18" charset="0"/>
              </a:rPr>
              <a:t>申請日期。</a:t>
            </a:r>
          </a:p>
          <a:p>
            <a:pPr marL="0" indent="0">
              <a:buFontTx/>
              <a:buNone/>
              <a:defRPr/>
            </a:pPr>
            <a:endParaRPr lang="en-US" altLang="zh-TW" b="1" dirty="0" smtClean="0">
              <a:solidFill>
                <a:srgbClr val="FF0000"/>
              </a:solidFill>
              <a:latin typeface="Times New Roman" pitchFamily="18" charset="0"/>
              <a:ea typeface="標楷體" pitchFamily="65" charset="-120"/>
              <a:cs typeface="Times New Roman" pitchFamily="18" charset="0"/>
            </a:endParaRPr>
          </a:p>
          <a:p>
            <a:pPr marL="0" indent="0">
              <a:buFontTx/>
              <a:buNone/>
              <a:defRPr/>
            </a:pPr>
            <a:r>
              <a:rPr lang="en-US" altLang="zh-TW" dirty="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      </a:t>
            </a:r>
            <a:endParaRPr lang="zh-TW" altLang="en-US" dirty="0">
              <a:latin typeface="Times New Roman" pitchFamily="18" charset="0"/>
              <a:ea typeface="標楷體" pitchFamily="65" charset="-120"/>
              <a:cs typeface="Times New Roman" pitchFamily="18" charset="0"/>
            </a:endParaRPr>
          </a:p>
        </p:txBody>
      </p:sp>
      <p:sp>
        <p:nvSpPr>
          <p:cNvPr id="4" name="頁尾版面配置區 3"/>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5" name="投影片編號版面配置區 4"/>
          <p:cNvSpPr>
            <a:spLocks noGrp="1"/>
          </p:cNvSpPr>
          <p:nvPr>
            <p:ph type="sldNum" sz="quarter" idx="12"/>
          </p:nvPr>
        </p:nvSpPr>
        <p:spPr/>
        <p:txBody>
          <a:bodyPr/>
          <a:lstStyle/>
          <a:p>
            <a:pPr>
              <a:defRPr/>
            </a:pPr>
            <a:fld id="{6DB4F03D-1291-4CD0-976D-BE064014AF23}" type="slidenum">
              <a:rPr lang="en-US" altLang="zh-TW" smtClean="0"/>
              <a:pPr>
                <a:defRPr/>
              </a:pPr>
              <a:t>43</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43</a:t>
            </a:fld>
            <a:endParaRPr lang="en-US" altLang="zh-TW"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2900" y="558801"/>
            <a:ext cx="6172200" cy="7810500"/>
          </a:xfrm>
        </p:spPr>
        <p:txBody>
          <a:bodyPr/>
          <a:lstStyle/>
          <a:p>
            <a:pPr>
              <a:defRPr/>
            </a:pPr>
            <a:r>
              <a:rPr lang="zh-TW" altLang="en-US" sz="3600" dirty="0" smtClean="0">
                <a:latin typeface="Times New Roman" pitchFamily="18" charset="0"/>
                <a:ea typeface="標楷體" pitchFamily="65" charset="-120"/>
                <a:cs typeface="Times New Roman" pitchFamily="18" charset="0"/>
              </a:rPr>
              <a:t>申請人資格：</a:t>
            </a:r>
            <a:endParaRPr lang="en-US" altLang="zh-TW" sz="3600" dirty="0" smtClean="0">
              <a:latin typeface="Times New Roman" pitchFamily="18" charset="0"/>
              <a:ea typeface="標楷體" pitchFamily="65" charset="-120"/>
              <a:cs typeface="Times New Roman" pitchFamily="18" charset="0"/>
            </a:endParaRPr>
          </a:p>
          <a:p>
            <a:pPr marL="0" indent="0">
              <a:buFontTx/>
              <a:buNone/>
              <a:defRPr/>
            </a:pPr>
            <a:r>
              <a:rPr lang="en-US" altLang="zh-TW" dirty="0" smtClean="0">
                <a:latin typeface="Times New Roman" pitchFamily="18" charset="0"/>
                <a:ea typeface="標楷體" pitchFamily="65" charset="-120"/>
                <a:cs typeface="Times New Roman" pitchFamily="18" charset="0"/>
              </a:rPr>
              <a:t>   </a:t>
            </a:r>
            <a:r>
              <a:rPr lang="zh-TW" altLang="en-US" b="1" dirty="0" smtClean="0">
                <a:solidFill>
                  <a:srgbClr val="FF0000"/>
                </a:solidFill>
                <a:latin typeface="Times New Roman" pitchFamily="18" charset="0"/>
                <a:ea typeface="標楷體" pitchFamily="65" charset="-120"/>
                <a:cs typeface="Times New Roman" pitchFamily="18" charset="0"/>
              </a:rPr>
              <a:t>檔案法第</a:t>
            </a:r>
            <a:r>
              <a:rPr lang="en-US" altLang="zh-TW" b="1" dirty="0" smtClean="0">
                <a:solidFill>
                  <a:srgbClr val="FF0000"/>
                </a:solidFill>
                <a:latin typeface="Times New Roman" pitchFamily="18" charset="0"/>
                <a:ea typeface="標楷體" pitchFamily="65" charset="-120"/>
                <a:cs typeface="Times New Roman" pitchFamily="18" charset="0"/>
              </a:rPr>
              <a:t>1</a:t>
            </a:r>
            <a:r>
              <a:rPr lang="zh-TW" altLang="en-US" b="1" dirty="0" smtClean="0">
                <a:solidFill>
                  <a:srgbClr val="FF0000"/>
                </a:solidFill>
                <a:latin typeface="Times New Roman" pitchFamily="18" charset="0"/>
                <a:ea typeface="標楷體" pitchFamily="65" charset="-120"/>
                <a:cs typeface="Times New Roman" pitchFamily="18" charset="0"/>
              </a:rPr>
              <a:t>條第</a:t>
            </a:r>
            <a:r>
              <a:rPr lang="en-US" altLang="zh-TW" b="1" dirty="0" smtClean="0">
                <a:solidFill>
                  <a:srgbClr val="FF0000"/>
                </a:solidFill>
                <a:latin typeface="Times New Roman" pitchFamily="18" charset="0"/>
                <a:ea typeface="標楷體" pitchFamily="65" charset="-120"/>
                <a:cs typeface="Times New Roman" pitchFamily="18" charset="0"/>
              </a:rPr>
              <a:t>2</a:t>
            </a:r>
            <a:r>
              <a:rPr lang="zh-TW" altLang="en-US" b="1" dirty="0" smtClean="0">
                <a:solidFill>
                  <a:srgbClr val="FF0000"/>
                </a:solidFill>
                <a:latin typeface="Times New Roman" pitchFamily="18" charset="0"/>
                <a:ea typeface="標楷體" pitchFamily="65" charset="-120"/>
                <a:cs typeface="Times New Roman" pitchFamily="18" charset="0"/>
              </a:rPr>
              <a:t>項：</a:t>
            </a:r>
            <a:endParaRPr lang="en-US" altLang="zh-TW" b="1" dirty="0" smtClean="0">
              <a:solidFill>
                <a:srgbClr val="FF0000"/>
              </a:solidFill>
              <a:latin typeface="Times New Roman" pitchFamily="18" charset="0"/>
              <a:ea typeface="標楷體" pitchFamily="65" charset="-120"/>
              <a:cs typeface="Times New Roman" pitchFamily="18" charset="0"/>
            </a:endParaRPr>
          </a:p>
          <a:p>
            <a:pPr marL="0" indent="0">
              <a:buFontTx/>
              <a:buNone/>
              <a:defRPr/>
            </a:pPr>
            <a:r>
              <a:rPr lang="en-US" altLang="zh-TW" dirty="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「本法未規定者，適用其他法令規定」。</a:t>
            </a:r>
            <a:endParaRPr lang="en-US" altLang="zh-TW" dirty="0" smtClean="0">
              <a:latin typeface="Times New Roman" pitchFamily="18" charset="0"/>
              <a:ea typeface="標楷體" pitchFamily="65" charset="-120"/>
              <a:cs typeface="Times New Roman" pitchFamily="18" charset="0"/>
            </a:endParaRPr>
          </a:p>
          <a:p>
            <a:pPr marL="0" indent="0">
              <a:buFontTx/>
              <a:buNone/>
              <a:defRPr/>
            </a:pPr>
            <a:r>
              <a:rPr lang="en-US" altLang="zh-TW" dirty="0" smtClean="0">
                <a:latin typeface="Times New Roman" pitchFamily="18" charset="0"/>
                <a:ea typeface="標楷體" pitchFamily="65" charset="-120"/>
                <a:cs typeface="Times New Roman" pitchFamily="18" charset="0"/>
              </a:rPr>
              <a:t>   </a:t>
            </a:r>
            <a:r>
              <a:rPr lang="zh-TW" altLang="en-US" b="1" dirty="0" smtClean="0">
                <a:solidFill>
                  <a:srgbClr val="FF0000"/>
                </a:solidFill>
                <a:latin typeface="Times New Roman" pitchFamily="18" charset="0"/>
                <a:ea typeface="標楷體" pitchFamily="65" charset="-120"/>
                <a:cs typeface="Times New Roman" pitchFamily="18" charset="0"/>
              </a:rPr>
              <a:t>政府資訊公開法第</a:t>
            </a:r>
            <a:r>
              <a:rPr lang="en-US" altLang="zh-TW" b="1" dirty="0" smtClean="0">
                <a:solidFill>
                  <a:srgbClr val="FF0000"/>
                </a:solidFill>
                <a:latin typeface="Times New Roman" pitchFamily="18" charset="0"/>
                <a:ea typeface="標楷體" pitchFamily="65" charset="-120"/>
                <a:cs typeface="Times New Roman" pitchFamily="18" charset="0"/>
              </a:rPr>
              <a:t>9</a:t>
            </a:r>
            <a:r>
              <a:rPr lang="zh-TW" altLang="en-US" b="1" dirty="0" smtClean="0">
                <a:solidFill>
                  <a:srgbClr val="FF0000"/>
                </a:solidFill>
                <a:latin typeface="Times New Roman" pitchFamily="18" charset="0"/>
                <a:ea typeface="標楷體" pitchFamily="65" charset="-120"/>
                <a:cs typeface="Times New Roman" pitchFamily="18" charset="0"/>
              </a:rPr>
              <a:t>條：</a:t>
            </a:r>
            <a:endParaRPr lang="en-US" altLang="zh-TW" b="1" dirty="0" smtClean="0">
              <a:solidFill>
                <a:srgbClr val="FF0000"/>
              </a:solidFill>
              <a:latin typeface="Times New Roman" pitchFamily="18" charset="0"/>
              <a:ea typeface="標楷體" pitchFamily="65" charset="-120"/>
              <a:cs typeface="Times New Roman" pitchFamily="18" charset="0"/>
            </a:endParaRPr>
          </a:p>
          <a:p>
            <a:pPr marL="0" indent="0">
              <a:buFontTx/>
              <a:buNone/>
              <a:defRPr/>
            </a:pPr>
            <a:r>
              <a:rPr lang="en-US" altLang="zh-TW" dirty="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a:t>
            </a:r>
            <a:r>
              <a:rPr lang="zh-TW" altLang="en-US" b="1" dirty="0" smtClean="0">
                <a:solidFill>
                  <a:srgbClr val="006600"/>
                </a:solidFill>
                <a:latin typeface="Times New Roman" pitchFamily="18" charset="0"/>
                <a:ea typeface="標楷體" pitchFamily="65" charset="-120"/>
                <a:cs typeface="Times New Roman" pitchFamily="18" charset="0"/>
              </a:rPr>
              <a:t>中華民國國民</a:t>
            </a:r>
            <a:r>
              <a:rPr lang="zh-TW" altLang="en-US" dirty="0" smtClean="0">
                <a:latin typeface="Times New Roman" pitchFamily="18" charset="0"/>
                <a:ea typeface="標楷體" pitchFamily="65" charset="-120"/>
                <a:cs typeface="Times New Roman" pitchFamily="18" charset="0"/>
              </a:rPr>
              <a:t>及依法在中華民國設有事</a:t>
            </a:r>
            <a:r>
              <a:rPr lang="en-US" altLang="zh-TW" dirty="0" smtClean="0">
                <a:latin typeface="Times New Roman" pitchFamily="18" charset="0"/>
                <a:ea typeface="標楷體" pitchFamily="65" charset="-120"/>
                <a:cs typeface="Times New Roman" pitchFamily="18" charset="0"/>
              </a:rPr>
              <a:t/>
            </a:r>
            <a:br>
              <a:rPr lang="en-US" altLang="zh-TW" dirty="0" smtClean="0">
                <a:latin typeface="Times New Roman" pitchFamily="18" charset="0"/>
                <a:ea typeface="標楷體" pitchFamily="65" charset="-120"/>
                <a:cs typeface="Times New Roman" pitchFamily="18" charset="0"/>
              </a:rPr>
            </a:b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務所、營業所及管理人或代表人之法人 </a:t>
            </a:r>
            <a:r>
              <a:rPr lang="en-US" altLang="zh-TW" dirty="0" smtClean="0">
                <a:latin typeface="Times New Roman" pitchFamily="18" charset="0"/>
                <a:ea typeface="標楷體" pitchFamily="65" charset="-120"/>
                <a:cs typeface="Times New Roman" pitchFamily="18" charset="0"/>
              </a:rPr>
              <a:t/>
            </a:r>
            <a:br>
              <a:rPr lang="en-US" altLang="zh-TW" dirty="0" smtClean="0">
                <a:latin typeface="Times New Roman" pitchFamily="18" charset="0"/>
                <a:ea typeface="標楷體" pitchFamily="65" charset="-120"/>
                <a:cs typeface="Times New Roman" pitchFamily="18" charset="0"/>
              </a:rPr>
            </a:b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、團體」。</a:t>
            </a:r>
            <a:endParaRPr lang="en-US" altLang="zh-TW" dirty="0" smtClean="0">
              <a:latin typeface="Times New Roman" pitchFamily="18" charset="0"/>
              <a:ea typeface="標楷體" pitchFamily="65" charset="-120"/>
              <a:cs typeface="Times New Roman" pitchFamily="18" charset="0"/>
            </a:endParaRPr>
          </a:p>
          <a:p>
            <a:pPr marL="0" indent="0">
              <a:buFontTx/>
              <a:buNone/>
              <a:defRPr/>
            </a:pPr>
            <a:r>
              <a:rPr lang="en-US" altLang="zh-TW" dirty="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「外國人，以其本國法令未限制中華民國</a:t>
            </a:r>
            <a:r>
              <a:rPr lang="en-US" altLang="zh-TW" dirty="0" smtClean="0">
                <a:latin typeface="Times New Roman" pitchFamily="18" charset="0"/>
                <a:ea typeface="標楷體" pitchFamily="65" charset="-120"/>
                <a:cs typeface="Times New Roman" pitchFamily="18" charset="0"/>
              </a:rPr>
              <a:t/>
            </a:r>
            <a:br>
              <a:rPr lang="en-US" altLang="zh-TW" dirty="0" smtClean="0">
                <a:latin typeface="Times New Roman" pitchFamily="18" charset="0"/>
                <a:ea typeface="標楷體" pitchFamily="65" charset="-120"/>
                <a:cs typeface="Times New Roman" pitchFamily="18" charset="0"/>
              </a:rPr>
            </a:br>
            <a:r>
              <a:rPr lang="en-US" altLang="zh-TW" dirty="0" smtClean="0">
                <a:latin typeface="Times New Roman" pitchFamily="18" charset="0"/>
                <a:ea typeface="標楷體" pitchFamily="65" charset="-120"/>
                <a:cs typeface="Times New Roman" pitchFamily="18" charset="0"/>
              </a:rPr>
              <a:t>     </a:t>
            </a:r>
            <a:r>
              <a:rPr lang="zh-TW" altLang="en-US" dirty="0" smtClean="0">
                <a:latin typeface="Times New Roman" pitchFamily="18" charset="0"/>
                <a:ea typeface="標楷體" pitchFamily="65" charset="-120"/>
                <a:cs typeface="Times New Roman" pitchFamily="18" charset="0"/>
              </a:rPr>
              <a:t>國民請求提供其檔案者為限」。</a:t>
            </a:r>
            <a:r>
              <a:rPr lang="en-US" altLang="zh-TW" dirty="0" smtClean="0">
                <a:latin typeface="Times New Roman" pitchFamily="18" charset="0"/>
                <a:ea typeface="標楷體" pitchFamily="65" charset="-120"/>
                <a:cs typeface="Times New Roman" pitchFamily="18" charset="0"/>
              </a:rPr>
              <a:t/>
            </a:r>
            <a:br>
              <a:rPr lang="en-US" altLang="zh-TW" dirty="0" smtClean="0">
                <a:latin typeface="Times New Roman" pitchFamily="18" charset="0"/>
                <a:ea typeface="標楷體" pitchFamily="65" charset="-120"/>
                <a:cs typeface="Times New Roman" pitchFamily="18" charset="0"/>
              </a:rPr>
            </a:br>
            <a:r>
              <a:rPr lang="en-US" altLang="zh-TW" dirty="0" smtClean="0">
                <a:latin typeface="Times New Roman" pitchFamily="18" charset="0"/>
                <a:ea typeface="標楷體" pitchFamily="65" charset="-120"/>
                <a:cs typeface="Times New Roman" pitchFamily="18" charset="0"/>
              </a:rPr>
              <a:t>     </a:t>
            </a:r>
            <a:r>
              <a:rPr lang="en-US" altLang="zh-TW" sz="2800" b="1" dirty="0" smtClean="0">
                <a:solidFill>
                  <a:schemeClr val="accent2">
                    <a:lumMod val="75000"/>
                  </a:schemeClr>
                </a:solidFill>
                <a:latin typeface="Times New Roman" pitchFamily="18" charset="0"/>
                <a:ea typeface="標楷體" pitchFamily="65" charset="-120"/>
                <a:cs typeface="Times New Roman" pitchFamily="18" charset="0"/>
              </a:rPr>
              <a:t>(</a:t>
            </a:r>
            <a:r>
              <a:rPr lang="zh-TW" altLang="en-US" sz="2800" b="1" dirty="0" smtClean="0">
                <a:solidFill>
                  <a:schemeClr val="accent2">
                    <a:lumMod val="75000"/>
                  </a:schemeClr>
                </a:solidFill>
                <a:latin typeface="Times New Roman" pitchFamily="18" charset="0"/>
                <a:ea typeface="標楷體" pitchFamily="65" charset="-120"/>
                <a:cs typeface="Times New Roman" pitchFamily="18" charset="0"/>
              </a:rPr>
              <a:t>平等互惠原則</a:t>
            </a:r>
            <a:r>
              <a:rPr lang="en-US" altLang="zh-TW" sz="2800" b="1" dirty="0" smtClean="0">
                <a:solidFill>
                  <a:schemeClr val="accent2">
                    <a:lumMod val="75000"/>
                  </a:schemeClr>
                </a:solidFill>
                <a:latin typeface="Times New Roman" pitchFamily="18" charset="0"/>
                <a:ea typeface="標楷體" pitchFamily="65" charset="-120"/>
                <a:cs typeface="Times New Roman" pitchFamily="18" charset="0"/>
              </a:rPr>
              <a:t>)</a:t>
            </a:r>
          </a:p>
          <a:p>
            <a:pPr marL="0" indent="0">
              <a:buFontTx/>
              <a:buNone/>
              <a:defRPr/>
            </a:pPr>
            <a:r>
              <a:rPr lang="en-US" altLang="zh-TW" dirty="0">
                <a:latin typeface="Times New Roman" pitchFamily="18" charset="0"/>
                <a:ea typeface="標楷體" pitchFamily="65" charset="-120"/>
                <a:cs typeface="Times New Roman" pitchFamily="18" charset="0"/>
              </a:rPr>
              <a:t> </a:t>
            </a:r>
            <a:r>
              <a:rPr lang="en-US" altLang="zh-TW" dirty="0" smtClean="0">
                <a:latin typeface="Times New Roman" pitchFamily="18" charset="0"/>
                <a:ea typeface="標楷體" pitchFamily="65" charset="-120"/>
                <a:cs typeface="Times New Roman" pitchFamily="18" charset="0"/>
              </a:rPr>
              <a:t>   </a:t>
            </a:r>
            <a:endParaRPr lang="zh-TW" altLang="en-US" dirty="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6DB4F03D-1291-4CD0-976D-BE064014AF23}" type="slidenum">
              <a:rPr lang="en-US" altLang="zh-TW" smtClean="0"/>
              <a:pPr>
                <a:defRPr/>
              </a:pPr>
              <a:t>44</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44</a:t>
            </a:fld>
            <a:endParaRPr lang="en-US" altLang="zh-TW"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內容版面配置區 2"/>
          <p:cNvSpPr>
            <a:spLocks noGrp="1"/>
          </p:cNvSpPr>
          <p:nvPr>
            <p:ph idx="1"/>
          </p:nvPr>
        </p:nvSpPr>
        <p:spPr>
          <a:xfrm>
            <a:off x="358379" y="1047751"/>
            <a:ext cx="6172200" cy="7914216"/>
          </a:xfrm>
        </p:spPr>
        <p:txBody>
          <a:bodyPr/>
          <a:lstStyle/>
          <a:p>
            <a:pPr>
              <a:buFont typeface="Arial" pitchFamily="34" charset="0"/>
              <a:buChar char="•"/>
              <a:defRPr/>
            </a:pPr>
            <a:r>
              <a:rPr lang="zh-TW" altLang="en-US" sz="3600" dirty="0" smtClean="0">
                <a:latin typeface="Times New Roman" pitchFamily="18" charset="0"/>
                <a:ea typeface="標楷體" pitchFamily="65" charset="-120"/>
                <a:cs typeface="Times New Roman" pitchFamily="18" charset="0"/>
              </a:rPr>
              <a:t>申請書送達方式：</a:t>
            </a:r>
            <a:endParaRPr lang="en-US" altLang="zh-TW" sz="3600" dirty="0" smtClean="0">
              <a:latin typeface="Times New Roman" pitchFamily="18" charset="0"/>
              <a:ea typeface="標楷體" pitchFamily="65" charset="-120"/>
              <a:cs typeface="Times New Roman" pitchFamily="18" charset="0"/>
            </a:endParaRPr>
          </a:p>
          <a:p>
            <a:pPr>
              <a:buFontTx/>
              <a:buNone/>
              <a:defRPr/>
            </a:pPr>
            <a:r>
              <a:rPr lang="en-US" altLang="zh-TW" sz="3600" b="1" dirty="0" smtClean="0">
                <a:solidFill>
                  <a:srgbClr val="006600"/>
                </a:solidFill>
                <a:latin typeface="Times New Roman" pitchFamily="18" charset="0"/>
                <a:ea typeface="標楷體" pitchFamily="65" charset="-120"/>
                <a:cs typeface="Times New Roman" pitchFamily="18" charset="0"/>
              </a:rPr>
              <a:t>  </a:t>
            </a:r>
            <a:r>
              <a:rPr lang="en-US" altLang="zh-TW" sz="2800" b="1" dirty="0" smtClean="0">
                <a:solidFill>
                  <a:srgbClr val="006600"/>
                </a:solidFill>
                <a:latin typeface="Times New Roman" pitchFamily="18" charset="0"/>
                <a:ea typeface="標楷體" pitchFamily="65" charset="-120"/>
                <a:cs typeface="Times New Roman" pitchFamily="18" charset="0"/>
              </a:rPr>
              <a:t>(</a:t>
            </a:r>
            <a:r>
              <a:rPr lang="zh-TW" altLang="en-US" sz="2800" b="1" dirty="0" smtClean="0">
                <a:solidFill>
                  <a:srgbClr val="006600"/>
                </a:solidFill>
                <a:latin typeface="Times New Roman" pitchFamily="18" charset="0"/>
                <a:ea typeface="標楷體" pitchFamily="65" charset="-120"/>
                <a:cs typeface="Times New Roman" pitchFamily="18" charset="0"/>
              </a:rPr>
              <a:t>送交檔案管有機關</a:t>
            </a:r>
            <a:r>
              <a:rPr lang="en-US" altLang="zh-TW" sz="2800" b="1" dirty="0" smtClean="0">
                <a:solidFill>
                  <a:srgbClr val="006600"/>
                </a:solidFill>
                <a:latin typeface="Times New Roman" pitchFamily="18" charset="0"/>
                <a:ea typeface="標楷體" pitchFamily="65" charset="-120"/>
                <a:cs typeface="Times New Roman" pitchFamily="18" charset="0"/>
              </a:rPr>
              <a:t>)</a:t>
            </a:r>
          </a:p>
          <a:p>
            <a:pPr marL="0" indent="0">
              <a:buFontTx/>
              <a:buNone/>
              <a:defRPr/>
            </a:pPr>
            <a:r>
              <a:rPr lang="en-US" altLang="zh-TW" dirty="0" smtClean="0">
                <a:latin typeface="Times New Roman" pitchFamily="18" charset="0"/>
                <a:ea typeface="標楷體" pitchFamily="65" charset="-120"/>
                <a:cs typeface="Times New Roman" pitchFamily="18" charset="0"/>
              </a:rPr>
              <a:t>  </a:t>
            </a:r>
            <a:r>
              <a:rPr lang="zh-TW" altLang="en-US" sz="2800" b="1" dirty="0" smtClean="0">
                <a:solidFill>
                  <a:srgbClr val="FF0000"/>
                </a:solidFill>
                <a:latin typeface="Times New Roman" pitchFamily="18" charset="0"/>
                <a:ea typeface="標楷體" pitchFamily="65" charset="-120"/>
                <a:cs typeface="Times New Roman" pitchFamily="18" charset="0"/>
              </a:rPr>
              <a:t>檔案法施行細則第</a:t>
            </a:r>
            <a:r>
              <a:rPr lang="en-US" altLang="zh-TW" sz="2800" b="1" dirty="0" smtClean="0">
                <a:solidFill>
                  <a:srgbClr val="FF0000"/>
                </a:solidFill>
                <a:latin typeface="Times New Roman" pitchFamily="18" charset="0"/>
                <a:ea typeface="標楷體" pitchFamily="65" charset="-120"/>
                <a:cs typeface="Times New Roman" pitchFamily="18" charset="0"/>
              </a:rPr>
              <a:t>18</a:t>
            </a:r>
            <a:r>
              <a:rPr lang="zh-TW" altLang="en-US" sz="2800" b="1" dirty="0" smtClean="0">
                <a:solidFill>
                  <a:srgbClr val="FF0000"/>
                </a:solidFill>
                <a:latin typeface="Times New Roman" pitchFamily="18" charset="0"/>
                <a:ea typeface="標楷體" pitchFamily="65" charset="-120"/>
                <a:cs typeface="Times New Roman" pitchFamily="18" charset="0"/>
              </a:rPr>
              <a:t>條：</a:t>
            </a:r>
            <a:endParaRPr lang="en-US" altLang="zh-TW" sz="2800" b="1" dirty="0" smtClean="0">
              <a:solidFill>
                <a:srgbClr val="FF0000"/>
              </a:solidFill>
              <a:latin typeface="Times New Roman" pitchFamily="18" charset="0"/>
              <a:ea typeface="標楷體" pitchFamily="65" charset="-120"/>
              <a:cs typeface="Times New Roman" pitchFamily="18" charset="0"/>
            </a:endParaRPr>
          </a:p>
          <a:p>
            <a:pPr marL="400050" lvl="1" indent="0">
              <a:buFont typeface="Arial" pitchFamily="34" charset="0"/>
              <a:buChar char="•"/>
              <a:defRPr/>
            </a:pPr>
            <a:r>
              <a:rPr lang="en-US" altLang="zh-TW" dirty="0" smtClean="0">
                <a:latin typeface="Times New Roman" pitchFamily="18" charset="0"/>
                <a:ea typeface="標楷體" pitchFamily="65" charset="-120"/>
                <a:cs typeface="Times New Roman" pitchFamily="18" charset="0"/>
              </a:rPr>
              <a:t> </a:t>
            </a:r>
            <a:r>
              <a:rPr lang="zh-TW" altLang="en-US" sz="3200" dirty="0" smtClean="0">
                <a:latin typeface="Times New Roman" pitchFamily="18" charset="0"/>
                <a:ea typeface="標楷體" pitchFamily="65" charset="-120"/>
                <a:cs typeface="Times New Roman" pitchFamily="18" charset="0"/>
              </a:rPr>
              <a:t>親自持送</a:t>
            </a:r>
            <a:endParaRPr lang="en-US" altLang="zh-TW" sz="3200" dirty="0" smtClean="0">
              <a:latin typeface="Times New Roman" pitchFamily="18" charset="0"/>
              <a:ea typeface="標楷體" pitchFamily="65" charset="-120"/>
              <a:cs typeface="Times New Roman" pitchFamily="18" charset="0"/>
            </a:endParaRPr>
          </a:p>
          <a:p>
            <a:pPr marL="400050" lvl="1" indent="0">
              <a:buFont typeface="Arial" pitchFamily="34" charset="0"/>
              <a:buChar char="•"/>
              <a:defRPr/>
            </a:pPr>
            <a:r>
              <a:rPr lang="en-US" altLang="zh-TW" sz="3200" dirty="0" smtClean="0">
                <a:latin typeface="Times New Roman" pitchFamily="18" charset="0"/>
                <a:ea typeface="標楷體" pitchFamily="65" charset="-120"/>
                <a:cs typeface="Times New Roman" pitchFamily="18" charset="0"/>
              </a:rPr>
              <a:t> </a:t>
            </a:r>
            <a:r>
              <a:rPr lang="zh-TW" altLang="en-US" sz="3200" dirty="0" smtClean="0">
                <a:latin typeface="Times New Roman" pitchFamily="18" charset="0"/>
                <a:ea typeface="標楷體" pitchFamily="65" charset="-120"/>
                <a:cs typeface="Times New Roman" pitchFamily="18" charset="0"/>
              </a:rPr>
              <a:t>書面通訊</a:t>
            </a:r>
            <a:r>
              <a:rPr lang="en-US" altLang="zh-TW" sz="3200" dirty="0" smtClean="0">
                <a:latin typeface="Times New Roman" pitchFamily="18" charset="0"/>
                <a:ea typeface="標楷體" pitchFamily="65" charset="-120"/>
                <a:cs typeface="Times New Roman" pitchFamily="18" charset="0"/>
              </a:rPr>
              <a:t>(</a:t>
            </a:r>
            <a:r>
              <a:rPr lang="zh-TW" altLang="en-US" sz="3200" dirty="0" smtClean="0">
                <a:latin typeface="Times New Roman" pitchFamily="18" charset="0"/>
                <a:ea typeface="標楷體" pitchFamily="65" charset="-120"/>
                <a:cs typeface="Times New Roman" pitchFamily="18" charset="0"/>
              </a:rPr>
              <a:t>傳真</a:t>
            </a:r>
            <a:r>
              <a:rPr lang="en-US" altLang="zh-TW" sz="3200" dirty="0" smtClean="0">
                <a:latin typeface="Times New Roman" pitchFamily="18" charset="0"/>
                <a:ea typeface="標楷體" pitchFamily="65" charset="-120"/>
                <a:cs typeface="Times New Roman" pitchFamily="18" charset="0"/>
              </a:rPr>
              <a:t>)</a:t>
            </a:r>
          </a:p>
          <a:p>
            <a:pPr marL="627063" lvl="1" indent="-227013">
              <a:buFont typeface="Arial" pitchFamily="34" charset="0"/>
              <a:buChar char="•"/>
              <a:defRPr/>
            </a:pPr>
            <a:r>
              <a:rPr lang="zh-TW" altLang="en-US" sz="3200" dirty="0" smtClean="0">
                <a:latin typeface="Times New Roman" pitchFamily="18" charset="0"/>
                <a:ea typeface="標楷體" pitchFamily="65" charset="-120"/>
                <a:cs typeface="Times New Roman" pitchFamily="18" charset="0"/>
              </a:rPr>
              <a:t>電子傳遞</a:t>
            </a:r>
            <a:r>
              <a:rPr lang="en-US" altLang="zh-TW" sz="3200" dirty="0" smtClean="0">
                <a:latin typeface="Times New Roman" pitchFamily="18" charset="0"/>
                <a:ea typeface="標楷體" pitchFamily="65" charset="-120"/>
                <a:cs typeface="Times New Roman" pitchFamily="18" charset="0"/>
              </a:rPr>
              <a:t>(</a:t>
            </a:r>
            <a:r>
              <a:rPr lang="zh-TW" altLang="en-US" sz="3200" dirty="0" smtClean="0">
                <a:latin typeface="Times New Roman" pitchFamily="18" charset="0"/>
                <a:ea typeface="標楷體" pitchFamily="65" charset="-120"/>
                <a:cs typeface="Times New Roman" pitchFamily="18" charset="0"/>
              </a:rPr>
              <a:t>透過電子簽章憑證機構認證之電子傳遞方式</a:t>
            </a:r>
            <a:r>
              <a:rPr lang="en-US" altLang="zh-TW" sz="3200" dirty="0" smtClean="0">
                <a:latin typeface="Times New Roman" pitchFamily="18" charset="0"/>
                <a:ea typeface="標楷體" pitchFamily="65" charset="-120"/>
                <a:cs typeface="Times New Roman" pitchFamily="18" charset="0"/>
              </a:rPr>
              <a:t>)</a:t>
            </a:r>
          </a:p>
          <a:p>
            <a:pPr marL="514350" indent="-514350">
              <a:buClr>
                <a:srgbClr val="C00000"/>
              </a:buClr>
              <a:buFontTx/>
              <a:buNone/>
              <a:defRPr/>
            </a:pPr>
            <a:endParaRPr lang="en-US" altLang="zh-TW" sz="3600" dirty="0" smtClean="0">
              <a:latin typeface="Times New Roman" pitchFamily="18" charset="0"/>
              <a:ea typeface="標楷體" pitchFamily="65" charset="-120"/>
              <a:cs typeface="Times New Roman" pitchFamily="18" charset="0"/>
            </a:endParaRPr>
          </a:p>
          <a:p>
            <a:pPr marL="514350" indent="-514350">
              <a:buClr>
                <a:srgbClr val="C00000"/>
              </a:buClr>
              <a:buFontTx/>
              <a:buNone/>
              <a:defRPr/>
            </a:pPr>
            <a:endParaRPr lang="en-US" altLang="zh-TW" sz="3600" dirty="0" smtClean="0">
              <a:latin typeface="Times New Roman" pitchFamily="18" charset="0"/>
              <a:ea typeface="標楷體" pitchFamily="65" charset="-120"/>
              <a:cs typeface="Times New Roman" pitchFamily="18" charset="0"/>
            </a:endParaRPr>
          </a:p>
          <a:p>
            <a:pPr marL="514350" indent="-514350">
              <a:buClr>
                <a:srgbClr val="C00000"/>
              </a:buClr>
              <a:buFontTx/>
              <a:buNone/>
              <a:defRPr/>
            </a:pPr>
            <a:endParaRPr lang="en-US" altLang="zh-TW" sz="3600" dirty="0" smtClean="0">
              <a:latin typeface="Times New Roman" pitchFamily="18" charset="0"/>
              <a:ea typeface="標楷體" pitchFamily="65" charset="-120"/>
              <a:cs typeface="Times New Roman" pitchFamily="18" charset="0"/>
            </a:endParaRPr>
          </a:p>
          <a:p>
            <a:pPr marL="514350" indent="-514350">
              <a:buClr>
                <a:srgbClr val="C00000"/>
              </a:buClr>
              <a:buFontTx/>
              <a:buNone/>
              <a:defRPr/>
            </a:pPr>
            <a:endParaRPr lang="en-US" altLang="zh-TW" dirty="0" smtClean="0">
              <a:latin typeface="Times New Roman" pitchFamily="18" charset="0"/>
              <a:ea typeface="標楷體" pitchFamily="65" charset="-120"/>
              <a:cs typeface="Times New Roman" pitchFamily="18" charset="0"/>
            </a:endParaRPr>
          </a:p>
          <a:p>
            <a:pPr marL="0" indent="0">
              <a:buClr>
                <a:srgbClr val="C00000"/>
              </a:buClr>
              <a:buFont typeface="Wingdings" pitchFamily="2" charset="2"/>
              <a:buChar char="ü"/>
              <a:defRPr/>
            </a:pPr>
            <a:endParaRPr lang="en-US" altLang="zh-TW" dirty="0" smtClean="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45</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45</a:t>
            </a:fld>
            <a:endParaRPr lang="en-US" altLang="zh-TW"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285750" y="322641"/>
            <a:ext cx="6172200" cy="1524000"/>
          </a:xfrm>
        </p:spPr>
        <p:txBody>
          <a:bodyPr/>
          <a:lstStyle/>
          <a:p>
            <a:r>
              <a:rPr lang="zh-TW" altLang="en-US" sz="6000" dirty="0">
                <a:solidFill>
                  <a:srgbClr val="990000"/>
                </a:solidFill>
                <a:latin typeface="標楷體" pitchFamily="65" charset="-120"/>
                <a:ea typeface="標楷體" pitchFamily="65" charset="-120"/>
              </a:rPr>
              <a:t>審核及</a:t>
            </a:r>
            <a:r>
              <a:rPr lang="zh-TW" altLang="en-US" sz="6000" dirty="0" smtClean="0">
                <a:solidFill>
                  <a:srgbClr val="990000"/>
                </a:solidFill>
                <a:latin typeface="標楷體" pitchFamily="65" charset="-120"/>
                <a:ea typeface="標楷體" pitchFamily="65" charset="-120"/>
              </a:rPr>
              <a:t>回覆</a:t>
            </a:r>
            <a:endParaRPr lang="zh-TW" altLang="en-US" sz="6000" dirty="0">
              <a:solidFill>
                <a:srgbClr val="990000"/>
              </a:solidFill>
              <a:latin typeface="標楷體" pitchFamily="65" charset="-120"/>
              <a:ea typeface="標楷體" pitchFamily="65" charset="-120"/>
            </a:endParaRPr>
          </a:p>
        </p:txBody>
      </p:sp>
      <p:sp>
        <p:nvSpPr>
          <p:cNvPr id="55299" name="內容版面配置區 2"/>
          <p:cNvSpPr>
            <a:spLocks noGrp="1"/>
          </p:cNvSpPr>
          <p:nvPr>
            <p:ph idx="1"/>
          </p:nvPr>
        </p:nvSpPr>
        <p:spPr>
          <a:xfrm>
            <a:off x="151831" y="1872343"/>
            <a:ext cx="6172200" cy="6749143"/>
          </a:xfrm>
        </p:spPr>
        <p:txBody>
          <a:bodyPr/>
          <a:lstStyle/>
          <a:p>
            <a:pPr>
              <a:defRPr/>
            </a:pPr>
            <a:r>
              <a:rPr lang="zh-TW" altLang="en-US" sz="3600" dirty="0" smtClean="0">
                <a:latin typeface="Times New Roman" pitchFamily="18" charset="0"/>
                <a:ea typeface="標楷體" pitchFamily="65" charset="-120"/>
                <a:cs typeface="Times New Roman" pitchFamily="18" charset="0"/>
              </a:rPr>
              <a:t>程序審查</a:t>
            </a:r>
            <a:r>
              <a:rPr lang="en-US" altLang="zh-TW" sz="2800" b="1" dirty="0">
                <a:solidFill>
                  <a:srgbClr val="FF0000"/>
                </a:solidFill>
                <a:latin typeface="Times New Roman" pitchFamily="18" charset="0"/>
                <a:ea typeface="標楷體" pitchFamily="65" charset="-120"/>
                <a:cs typeface="Times New Roman" pitchFamily="18" charset="0"/>
              </a:rPr>
              <a:t>(</a:t>
            </a:r>
            <a:r>
              <a:rPr lang="zh-TW" altLang="en-US" sz="2800" b="1" dirty="0">
                <a:solidFill>
                  <a:srgbClr val="FF0000"/>
                </a:solidFill>
                <a:latin typeface="Times New Roman" pitchFamily="18" charset="0"/>
                <a:ea typeface="標楷體" pitchFamily="65" charset="-120"/>
                <a:cs typeface="Times New Roman" pitchFamily="18" charset="0"/>
              </a:rPr>
              <a:t>檔</a:t>
            </a:r>
            <a:r>
              <a:rPr lang="zh-TW" altLang="en-US" sz="2800" b="1" dirty="0" smtClean="0">
                <a:solidFill>
                  <a:srgbClr val="FF0000"/>
                </a:solidFill>
                <a:latin typeface="Times New Roman" pitchFamily="18" charset="0"/>
                <a:ea typeface="標楷體" pitchFamily="65" charset="-120"/>
                <a:cs typeface="Times New Roman" pitchFamily="18" charset="0"/>
              </a:rPr>
              <a:t>案法施行細則第</a:t>
            </a:r>
            <a:r>
              <a:rPr lang="en-US" altLang="zh-TW" sz="2800" b="1" dirty="0" smtClean="0">
                <a:solidFill>
                  <a:srgbClr val="FF0000"/>
                </a:solidFill>
                <a:latin typeface="Times New Roman" pitchFamily="18" charset="0"/>
                <a:ea typeface="標楷體" pitchFamily="65" charset="-120"/>
                <a:cs typeface="Times New Roman" pitchFamily="18" charset="0"/>
              </a:rPr>
              <a:t>19</a:t>
            </a:r>
            <a:r>
              <a:rPr lang="zh-TW" altLang="en-US" sz="2800" b="1" dirty="0" smtClean="0">
                <a:solidFill>
                  <a:srgbClr val="FF0000"/>
                </a:solidFill>
                <a:latin typeface="Times New Roman" pitchFamily="18" charset="0"/>
                <a:ea typeface="標楷體" pitchFamily="65" charset="-120"/>
                <a:cs typeface="Times New Roman" pitchFamily="18" charset="0"/>
              </a:rPr>
              <a:t>條</a:t>
            </a:r>
            <a:r>
              <a:rPr lang="en-US" altLang="zh-TW" sz="2800" b="1" dirty="0" smtClean="0">
                <a:solidFill>
                  <a:srgbClr val="FF0000"/>
                </a:solidFill>
                <a:latin typeface="Times New Roman" pitchFamily="18" charset="0"/>
                <a:ea typeface="標楷體" pitchFamily="65" charset="-120"/>
                <a:cs typeface="Times New Roman" pitchFamily="18" charset="0"/>
              </a:rPr>
              <a:t>)</a:t>
            </a:r>
          </a:p>
          <a:p>
            <a:pPr lvl="1" eaLnBrk="1" hangingPunct="1">
              <a:lnSpc>
                <a:spcPct val="90000"/>
              </a:lnSpc>
              <a:buClr>
                <a:srgbClr val="CC0000"/>
              </a:buClr>
              <a:buSzPct val="120000"/>
            </a:pPr>
            <a:r>
              <a:rPr lang="zh-TW" altLang="en-US" dirty="0">
                <a:solidFill>
                  <a:srgbClr val="000000"/>
                </a:solidFill>
                <a:latin typeface="Times New Roman" pitchFamily="18" charset="0"/>
                <a:ea typeface="標楷體" pitchFamily="65" charset="-120"/>
                <a:cs typeface="Times New Roman" pitchFamily="18" charset="0"/>
              </a:rPr>
              <a:t>各機關收受申請書後，應依權責，將申請書分文至受理單位辦理。</a:t>
            </a:r>
          </a:p>
          <a:p>
            <a:pPr lvl="1" eaLnBrk="1" hangingPunct="1">
              <a:lnSpc>
                <a:spcPct val="90000"/>
              </a:lnSpc>
              <a:buClr>
                <a:srgbClr val="CC0000"/>
              </a:buClr>
              <a:buSzPct val="120000"/>
            </a:pPr>
            <a:r>
              <a:rPr lang="zh-TW" altLang="en-US" dirty="0">
                <a:solidFill>
                  <a:srgbClr val="000000"/>
                </a:solidFill>
                <a:latin typeface="Times New Roman" pitchFamily="18" charset="0"/>
                <a:ea typeface="標楷體" pitchFamily="65" charset="-120"/>
                <a:cs typeface="Times New Roman" pitchFamily="18" charset="0"/>
              </a:rPr>
              <a:t>受理單位應依據申請書所載事項，確認其正確性，如有誤繕者，應以另紙方式補正檔號、檔案名稱或內容要旨相關資料。</a:t>
            </a:r>
          </a:p>
          <a:p>
            <a:pPr lvl="1" eaLnBrk="1" hangingPunct="1">
              <a:lnSpc>
                <a:spcPct val="90000"/>
              </a:lnSpc>
              <a:buClr>
                <a:srgbClr val="CC0000"/>
              </a:buClr>
              <a:buSzPct val="120000"/>
            </a:pPr>
            <a:r>
              <a:rPr lang="zh-TW" altLang="en-US" dirty="0">
                <a:solidFill>
                  <a:srgbClr val="000000"/>
                </a:solidFill>
                <a:latin typeface="Times New Roman" pitchFamily="18" charset="0"/>
                <a:ea typeface="標楷體" pitchFamily="65" charset="-120"/>
                <a:cs typeface="Times New Roman" pitchFamily="18" charset="0"/>
              </a:rPr>
              <a:t>受理單位檢查申請案件是否符合規定</a:t>
            </a:r>
          </a:p>
          <a:p>
            <a:pPr lvl="2" eaLnBrk="1" hangingPunct="1">
              <a:lnSpc>
                <a:spcPct val="90000"/>
              </a:lnSpc>
              <a:buClr>
                <a:srgbClr val="CC0000"/>
              </a:buClr>
              <a:buSzPct val="120000"/>
              <a:buFont typeface="Arial" charset="0"/>
              <a:buChar char="•"/>
            </a:pPr>
            <a:r>
              <a:rPr lang="zh-TW" altLang="en-US" sz="2000" dirty="0" smtClean="0">
                <a:latin typeface="Times New Roman" pitchFamily="18" charset="0"/>
                <a:ea typeface="標楷體" pitchFamily="65" charset="-120"/>
                <a:cs typeface="Times New Roman" pitchFamily="18" charset="0"/>
              </a:rPr>
              <a:t>如有</a:t>
            </a:r>
            <a:r>
              <a:rPr lang="zh-TW" altLang="en-US" sz="2000" dirty="0" smtClean="0">
                <a:solidFill>
                  <a:srgbClr val="FF0000"/>
                </a:solidFill>
                <a:latin typeface="Times New Roman" pitchFamily="18" charset="0"/>
                <a:ea typeface="標楷體" pitchFamily="65" charset="-120"/>
                <a:cs typeface="Times New Roman" pitchFamily="18" charset="0"/>
              </a:rPr>
              <a:t>不合規定或資料不全者</a:t>
            </a:r>
            <a:r>
              <a:rPr lang="zh-TW" altLang="en-US" sz="2000" dirty="0" smtClean="0">
                <a:latin typeface="Times New Roman" pitchFamily="18" charset="0"/>
                <a:ea typeface="標楷體" pitchFamily="65" charset="-120"/>
                <a:cs typeface="Times New Roman" pitchFamily="18" charset="0"/>
              </a:rPr>
              <a:t>，應通知申請人</a:t>
            </a:r>
            <a:r>
              <a:rPr lang="en-US" altLang="zh-TW" sz="2000" dirty="0" smtClean="0">
                <a:solidFill>
                  <a:srgbClr val="FF0000"/>
                </a:solidFill>
                <a:latin typeface="Times New Roman" pitchFamily="18" charset="0"/>
                <a:ea typeface="標楷體" pitchFamily="65" charset="-120"/>
                <a:cs typeface="Times New Roman" pitchFamily="18" charset="0"/>
              </a:rPr>
              <a:t>7</a:t>
            </a:r>
            <a:r>
              <a:rPr lang="zh-TW" altLang="en-US" sz="2000" dirty="0" smtClean="0">
                <a:solidFill>
                  <a:srgbClr val="FF0000"/>
                </a:solidFill>
                <a:latin typeface="Times New Roman" pitchFamily="18" charset="0"/>
                <a:ea typeface="標楷體" pitchFamily="65" charset="-120"/>
                <a:cs typeface="Times New Roman" pitchFamily="18" charset="0"/>
              </a:rPr>
              <a:t>日內補正</a:t>
            </a:r>
            <a:r>
              <a:rPr lang="zh-TW" altLang="en-US" sz="2000" dirty="0" smtClean="0">
                <a:latin typeface="Times New Roman" pitchFamily="18" charset="0"/>
                <a:ea typeface="標楷體" pitchFamily="65" charset="-120"/>
                <a:cs typeface="Times New Roman" pitchFamily="18" charset="0"/>
              </a:rPr>
              <a:t>；逾期不補正或不能補正者，得依法駁回其申請。</a:t>
            </a:r>
          </a:p>
          <a:p>
            <a:pPr lvl="2" eaLnBrk="1" hangingPunct="1">
              <a:lnSpc>
                <a:spcPct val="90000"/>
              </a:lnSpc>
              <a:buClr>
                <a:srgbClr val="CC0000"/>
              </a:buClr>
              <a:buSzPct val="120000"/>
              <a:buFont typeface="Arial" charset="0"/>
              <a:buChar char="•"/>
            </a:pPr>
            <a:r>
              <a:rPr lang="zh-TW" altLang="en-US" sz="2000" dirty="0" smtClean="0">
                <a:latin typeface="Times New Roman" pitchFamily="18" charset="0"/>
                <a:ea typeface="標楷體" pitchFamily="65" charset="-120"/>
                <a:cs typeface="Times New Roman" pitchFamily="18" charset="0"/>
              </a:rPr>
              <a:t>受理申請，應儘速辦理，</a:t>
            </a:r>
            <a:r>
              <a:rPr lang="zh-TW" altLang="en-US" sz="2000" b="1" dirty="0" smtClean="0">
                <a:solidFill>
                  <a:srgbClr val="006600"/>
                </a:solidFill>
                <a:latin typeface="Times New Roman" pitchFamily="18" charset="0"/>
                <a:ea typeface="標楷體" pitchFamily="65" charset="-120"/>
                <a:cs typeface="Times New Roman" pitchFamily="18" charset="0"/>
              </a:rPr>
              <a:t>最遲應自受理之日起</a:t>
            </a:r>
            <a:r>
              <a:rPr lang="en-US" altLang="zh-TW" sz="2000" b="1" dirty="0" smtClean="0">
                <a:solidFill>
                  <a:srgbClr val="006600"/>
                </a:solidFill>
                <a:latin typeface="Times New Roman" pitchFamily="18" charset="0"/>
                <a:ea typeface="標楷體" pitchFamily="65" charset="-120"/>
                <a:cs typeface="Times New Roman" pitchFamily="18" charset="0"/>
              </a:rPr>
              <a:t>30</a:t>
            </a:r>
            <a:r>
              <a:rPr lang="zh-TW" altLang="en-US" sz="2000" b="1" dirty="0" smtClean="0">
                <a:solidFill>
                  <a:srgbClr val="006600"/>
                </a:solidFill>
                <a:latin typeface="Times New Roman" pitchFamily="18" charset="0"/>
                <a:ea typeface="標楷體" pitchFamily="65" charset="-120"/>
                <a:cs typeface="Times New Roman" pitchFamily="18" charset="0"/>
              </a:rPr>
              <a:t>日內</a:t>
            </a:r>
            <a:r>
              <a:rPr lang="en-US" altLang="zh-TW" sz="2000" b="1" dirty="0" smtClean="0">
                <a:solidFill>
                  <a:srgbClr val="006600"/>
                </a:solidFill>
                <a:latin typeface="Times New Roman" pitchFamily="18" charset="0"/>
                <a:ea typeface="標楷體" pitchFamily="65" charset="-120"/>
                <a:cs typeface="Times New Roman" pitchFamily="18" charset="0"/>
              </a:rPr>
              <a:t>(</a:t>
            </a:r>
            <a:r>
              <a:rPr lang="zh-TW" altLang="en-US" sz="2000" b="1" dirty="0" smtClean="0">
                <a:solidFill>
                  <a:srgbClr val="006600"/>
                </a:solidFill>
                <a:latin typeface="Times New Roman" pitchFamily="18" charset="0"/>
                <a:ea typeface="標楷體" pitchFamily="65" charset="-120"/>
                <a:cs typeface="Times New Roman" pitchFamily="18" charset="0"/>
              </a:rPr>
              <a:t>含假日</a:t>
            </a:r>
            <a:r>
              <a:rPr lang="en-US" altLang="zh-TW" sz="2000" b="1" dirty="0" smtClean="0">
                <a:solidFill>
                  <a:srgbClr val="006600"/>
                </a:solidFill>
                <a:latin typeface="Times New Roman" pitchFamily="18" charset="0"/>
                <a:ea typeface="標楷體" pitchFamily="65" charset="-120"/>
                <a:cs typeface="Times New Roman" pitchFamily="18" charset="0"/>
              </a:rPr>
              <a:t>)</a:t>
            </a:r>
            <a:r>
              <a:rPr lang="zh-TW" altLang="en-US" sz="2000" b="1" dirty="0" smtClean="0">
                <a:solidFill>
                  <a:srgbClr val="006600"/>
                </a:solidFill>
                <a:latin typeface="Times New Roman" pitchFamily="18" charset="0"/>
                <a:ea typeface="標楷體" pitchFamily="65" charset="-120"/>
                <a:cs typeface="Times New Roman" pitchFamily="18" charset="0"/>
              </a:rPr>
              <a:t>，以書面通知申請人審核結果</a:t>
            </a:r>
            <a:r>
              <a:rPr lang="zh-TW" altLang="en-US" sz="2000" dirty="0" smtClean="0">
                <a:latin typeface="Times New Roman" pitchFamily="18" charset="0"/>
                <a:ea typeface="標楷體" pitchFamily="65" charset="-120"/>
                <a:cs typeface="Times New Roman" pitchFamily="18" charset="0"/>
              </a:rPr>
              <a:t>。如有補正資料者，自申請人補正之日起算。</a:t>
            </a:r>
            <a:endParaRPr lang="en-US" altLang="zh-TW" sz="2000" dirty="0" smtClean="0">
              <a:latin typeface="Times New Roman" pitchFamily="18" charset="0"/>
              <a:ea typeface="標楷體" pitchFamily="65" charset="-120"/>
              <a:cs typeface="Times New Roman" pitchFamily="18" charset="0"/>
            </a:endParaRPr>
          </a:p>
          <a:p>
            <a:pPr marL="514350" indent="-514350">
              <a:buFontTx/>
              <a:buNone/>
              <a:defRPr/>
            </a:pPr>
            <a:endParaRPr lang="en-US" altLang="zh-TW" sz="2800" dirty="0" smtClean="0">
              <a:latin typeface="Times New Roman" pitchFamily="18" charset="0"/>
              <a:ea typeface="標楷體" pitchFamily="65" charset="-120"/>
              <a:cs typeface="Times New Roman" pitchFamily="18" charset="0"/>
            </a:endParaRPr>
          </a:p>
          <a:p>
            <a:pPr marL="0" indent="0">
              <a:buFontTx/>
              <a:buNone/>
              <a:defRPr/>
            </a:pPr>
            <a:endParaRPr lang="en-US" altLang="zh-TW" sz="3600" dirty="0" smtClean="0">
              <a:latin typeface="Times New Roman" pitchFamily="18" charset="0"/>
              <a:ea typeface="標楷體" pitchFamily="65" charset="-120"/>
              <a:cs typeface="Times New Roman" pitchFamily="18" charset="0"/>
            </a:endParaRPr>
          </a:p>
          <a:p>
            <a:pPr marL="514350" indent="-514350">
              <a:buFont typeface="Arial" pitchFamily="34" charset="0"/>
              <a:buChar char="•"/>
              <a:defRPr/>
            </a:pPr>
            <a:endParaRPr lang="en-US" altLang="zh-TW" sz="3600" dirty="0" smtClean="0">
              <a:latin typeface="Times New Roman" pitchFamily="18" charset="0"/>
              <a:ea typeface="標楷體" pitchFamily="65" charset="-120"/>
              <a:cs typeface="Times New Roman" pitchFamily="18" charset="0"/>
            </a:endParaRPr>
          </a:p>
          <a:p>
            <a:pPr marL="514350" indent="-514350">
              <a:buClr>
                <a:srgbClr val="C00000"/>
              </a:buClr>
              <a:buFontTx/>
              <a:buNone/>
              <a:defRPr/>
            </a:pPr>
            <a:endParaRPr lang="en-US" altLang="zh-TW" sz="3600" dirty="0" smtClean="0">
              <a:latin typeface="Times New Roman" pitchFamily="18" charset="0"/>
              <a:ea typeface="標楷體" pitchFamily="65" charset="-120"/>
              <a:cs typeface="Times New Roman" pitchFamily="18" charset="0"/>
            </a:endParaRPr>
          </a:p>
          <a:p>
            <a:pPr marL="514350" indent="-514350">
              <a:buClr>
                <a:srgbClr val="C00000"/>
              </a:buClr>
              <a:buFontTx/>
              <a:buNone/>
              <a:defRPr/>
            </a:pPr>
            <a:endParaRPr lang="en-US" altLang="zh-TW" sz="3600" dirty="0" smtClean="0">
              <a:latin typeface="Times New Roman" pitchFamily="18" charset="0"/>
              <a:ea typeface="標楷體" pitchFamily="65" charset="-120"/>
              <a:cs typeface="Times New Roman" pitchFamily="18" charset="0"/>
            </a:endParaRPr>
          </a:p>
          <a:p>
            <a:pPr marL="514350" indent="-514350">
              <a:buClr>
                <a:srgbClr val="C00000"/>
              </a:buClr>
              <a:buFontTx/>
              <a:buNone/>
              <a:defRPr/>
            </a:pPr>
            <a:endParaRPr lang="en-US" altLang="zh-TW" sz="3600" dirty="0" smtClean="0">
              <a:latin typeface="Times New Roman" pitchFamily="18" charset="0"/>
              <a:ea typeface="標楷體" pitchFamily="65" charset="-120"/>
              <a:cs typeface="Times New Roman" pitchFamily="18" charset="0"/>
            </a:endParaRPr>
          </a:p>
          <a:p>
            <a:pPr marL="514350" indent="-514350">
              <a:buClr>
                <a:srgbClr val="C00000"/>
              </a:buClr>
              <a:buFontTx/>
              <a:buNone/>
              <a:defRPr/>
            </a:pPr>
            <a:endParaRPr lang="en-US" altLang="zh-TW" dirty="0" smtClean="0">
              <a:latin typeface="Times New Roman" pitchFamily="18" charset="0"/>
              <a:ea typeface="標楷體" pitchFamily="65" charset="-120"/>
              <a:cs typeface="Times New Roman" pitchFamily="18" charset="0"/>
            </a:endParaRPr>
          </a:p>
          <a:p>
            <a:pPr marL="0" indent="0">
              <a:buClr>
                <a:srgbClr val="C00000"/>
              </a:buClr>
              <a:buFont typeface="Wingdings" pitchFamily="2" charset="2"/>
              <a:buChar char="ü"/>
              <a:defRPr/>
            </a:pPr>
            <a:endParaRPr lang="en-US" altLang="zh-TW" dirty="0" smtClean="0">
              <a:latin typeface="Times New Roman" pitchFamily="18" charset="0"/>
              <a:ea typeface="標楷體" pitchFamily="65" charset="-120"/>
              <a:cs typeface="Times New Roman" pitchFamily="18" charset="0"/>
            </a:endParaRPr>
          </a:p>
        </p:txBody>
      </p:sp>
      <p:sp>
        <p:nvSpPr>
          <p:cNvPr id="3" name="頁尾版面配置區 2"/>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6DB4F03D-1291-4CD0-976D-BE064014AF23}" type="slidenum">
              <a:rPr lang="en-US" altLang="zh-TW" smtClean="0"/>
              <a:pPr>
                <a:defRPr/>
              </a:pPr>
              <a:t>46</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46</a:t>
            </a:fld>
            <a:endParaRPr lang="en-US" altLang="zh-TW" sz="1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內容版面配置區 2"/>
          <p:cNvSpPr>
            <a:spLocks noGrp="1"/>
          </p:cNvSpPr>
          <p:nvPr>
            <p:ph idx="1"/>
          </p:nvPr>
        </p:nvSpPr>
        <p:spPr>
          <a:xfrm>
            <a:off x="277586" y="478973"/>
            <a:ext cx="6335486" cy="7953827"/>
          </a:xfrm>
        </p:spPr>
        <p:txBody>
          <a:bodyPr/>
          <a:lstStyle/>
          <a:p>
            <a:r>
              <a:rPr lang="zh-TW" altLang="en-US" sz="4000" dirty="0" smtClean="0">
                <a:latin typeface="Times New Roman" pitchFamily="18" charset="0"/>
                <a:ea typeface="標楷體" pitchFamily="65" charset="-120"/>
                <a:cs typeface="Times New Roman" pitchFamily="18" charset="0"/>
              </a:rPr>
              <a:t>實質審查</a:t>
            </a:r>
            <a:r>
              <a:rPr lang="en-US" altLang="zh-TW" b="1" dirty="0" smtClean="0">
                <a:solidFill>
                  <a:srgbClr val="FF0000"/>
                </a:solidFill>
                <a:latin typeface="Times New Roman" pitchFamily="18" charset="0"/>
                <a:ea typeface="標楷體" pitchFamily="65" charset="-120"/>
                <a:cs typeface="Times New Roman" pitchFamily="18" charset="0"/>
              </a:rPr>
              <a:t>(</a:t>
            </a:r>
            <a:r>
              <a:rPr lang="zh-TW" altLang="en-US" b="1" dirty="0" smtClean="0">
                <a:solidFill>
                  <a:srgbClr val="FF0000"/>
                </a:solidFill>
                <a:latin typeface="Times New Roman" pitchFamily="18" charset="0"/>
                <a:ea typeface="標楷體" pitchFamily="65" charset="-120"/>
                <a:cs typeface="Times New Roman" pitchFamily="18" charset="0"/>
              </a:rPr>
              <a:t>檔案法第</a:t>
            </a:r>
            <a:r>
              <a:rPr lang="en-US" altLang="zh-TW" b="1" dirty="0" smtClean="0">
                <a:solidFill>
                  <a:srgbClr val="FF0000"/>
                </a:solidFill>
                <a:latin typeface="Times New Roman" pitchFamily="18" charset="0"/>
                <a:ea typeface="標楷體" pitchFamily="65" charset="-120"/>
                <a:cs typeface="Times New Roman" pitchFamily="18" charset="0"/>
              </a:rPr>
              <a:t>18</a:t>
            </a:r>
            <a:r>
              <a:rPr lang="zh-TW" altLang="en-US" b="1" dirty="0" smtClean="0">
                <a:solidFill>
                  <a:srgbClr val="FF0000"/>
                </a:solidFill>
                <a:latin typeface="Times New Roman" pitchFamily="18" charset="0"/>
                <a:ea typeface="標楷體" pitchFamily="65" charset="-120"/>
                <a:cs typeface="Times New Roman" pitchFamily="18" charset="0"/>
              </a:rPr>
              <a:t>條、政府資訊公開法第</a:t>
            </a:r>
            <a:r>
              <a:rPr lang="en-US" altLang="zh-TW" b="1" dirty="0" smtClean="0">
                <a:solidFill>
                  <a:srgbClr val="FF0000"/>
                </a:solidFill>
                <a:latin typeface="Times New Roman" pitchFamily="18" charset="0"/>
                <a:ea typeface="標楷體" pitchFamily="65" charset="-120"/>
                <a:cs typeface="Times New Roman" pitchFamily="18" charset="0"/>
              </a:rPr>
              <a:t>18</a:t>
            </a:r>
            <a:r>
              <a:rPr lang="zh-TW" altLang="en-US" b="1" dirty="0" smtClean="0">
                <a:solidFill>
                  <a:srgbClr val="FF0000"/>
                </a:solidFill>
                <a:latin typeface="Times New Roman" pitchFamily="18" charset="0"/>
                <a:ea typeface="標楷體" pitchFamily="65" charset="-120"/>
                <a:cs typeface="Times New Roman" pitchFamily="18" charset="0"/>
              </a:rPr>
              <a:t>條及行政程序法第</a:t>
            </a:r>
            <a:r>
              <a:rPr lang="en-US" altLang="zh-TW" b="1" dirty="0" smtClean="0">
                <a:solidFill>
                  <a:srgbClr val="FF0000"/>
                </a:solidFill>
                <a:latin typeface="Times New Roman" pitchFamily="18" charset="0"/>
                <a:ea typeface="標楷體" pitchFamily="65" charset="-120"/>
                <a:cs typeface="Times New Roman" pitchFamily="18" charset="0"/>
              </a:rPr>
              <a:t>46</a:t>
            </a:r>
            <a:r>
              <a:rPr lang="zh-TW" altLang="en-US" b="1" dirty="0" smtClean="0">
                <a:solidFill>
                  <a:srgbClr val="FF0000"/>
                </a:solidFill>
                <a:latin typeface="Times New Roman" pitchFamily="18" charset="0"/>
                <a:ea typeface="標楷體" pitchFamily="65" charset="-120"/>
                <a:cs typeface="Times New Roman" pitchFamily="18" charset="0"/>
              </a:rPr>
              <a:t>條等</a:t>
            </a:r>
            <a:r>
              <a:rPr lang="en-US" altLang="zh-TW" b="1" dirty="0" smtClean="0">
                <a:solidFill>
                  <a:srgbClr val="FF0000"/>
                </a:solidFill>
                <a:latin typeface="Times New Roman" pitchFamily="18" charset="0"/>
                <a:ea typeface="標楷體" pitchFamily="65" charset="-120"/>
                <a:cs typeface="Times New Roman" pitchFamily="18" charset="0"/>
              </a:rPr>
              <a:t>)</a:t>
            </a:r>
            <a:endParaRPr lang="en-US" altLang="zh-TW" dirty="0" smtClean="0">
              <a:latin typeface="標楷體" pitchFamily="65" charset="-120"/>
              <a:ea typeface="標楷體" pitchFamily="65" charset="-120"/>
            </a:endParaRPr>
          </a:p>
          <a:p>
            <a:pPr lvl="1"/>
            <a:r>
              <a:rPr lang="zh-TW" altLang="en-US" sz="3200" dirty="0" smtClean="0">
                <a:latin typeface="標楷體" pitchFamily="65" charset="-120"/>
                <a:ea typeface="標楷體" pitchFamily="65" charset="-120"/>
              </a:rPr>
              <a:t>受理單位應依規定辦理調案審查後簽辦。 </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必要時簽會該檔案所涉業務單位</a:t>
            </a:r>
            <a:r>
              <a:rPr lang="en-US" altLang="zh-TW" sz="3200" dirty="0" smtClean="0">
                <a:latin typeface="標楷體" pitchFamily="65" charset="-120"/>
                <a:ea typeface="標楷體" pitchFamily="65" charset="-120"/>
              </a:rPr>
              <a:t>)</a:t>
            </a:r>
          </a:p>
          <a:p>
            <a:pPr lvl="1"/>
            <a:r>
              <a:rPr lang="zh-TW" altLang="en-US" sz="3200" dirty="0" smtClean="0">
                <a:latin typeface="標楷體" pitchFamily="65" charset="-120"/>
                <a:ea typeface="標楷體" pitchFamily="65" charset="-120"/>
              </a:rPr>
              <a:t>受理單位審查時，應依據</a:t>
            </a:r>
            <a:r>
              <a:rPr lang="zh-TW" altLang="en-US" sz="3200" dirty="0" smtClean="0">
                <a:solidFill>
                  <a:srgbClr val="FF0000"/>
                </a:solidFill>
                <a:latin typeface="標楷體" pitchFamily="65" charset="-120"/>
                <a:ea typeface="標楷體" pitchFamily="65" charset="-120"/>
              </a:rPr>
              <a:t>主管法規、檔案法、政府資訊公開法、行政程序法等規定辦理</a:t>
            </a:r>
            <a:r>
              <a:rPr lang="zh-TW" altLang="en-US" sz="3200" dirty="0" smtClean="0">
                <a:latin typeface="標楷體" pitchFamily="65" charset="-120"/>
                <a:ea typeface="標楷體" pitchFamily="65" charset="-120"/>
              </a:rPr>
              <a:t>。如有應限制公開或提供之部分，應予註記。</a:t>
            </a:r>
            <a:endParaRPr lang="en-US" altLang="zh-TW" sz="3200" dirty="0" smtClean="0">
              <a:latin typeface="標楷體" pitchFamily="65" charset="-120"/>
              <a:ea typeface="標楷體" pitchFamily="65" charset="-120"/>
            </a:endParaRPr>
          </a:p>
          <a:p>
            <a:pPr lvl="1"/>
            <a:r>
              <a:rPr lang="zh-TW" altLang="en-US" sz="3200" dirty="0" smtClean="0">
                <a:latin typeface="標楷體" pitchFamily="65" charset="-120"/>
                <a:ea typeface="標楷體" pitchFamily="65" charset="-120"/>
              </a:rPr>
              <a:t>如申請應用檔案數量過多，無法於法定期限內完成審核時，</a:t>
            </a:r>
            <a:r>
              <a:rPr lang="zh-TW" altLang="en-US" sz="3200" dirty="0" smtClean="0">
                <a:solidFill>
                  <a:srgbClr val="006600"/>
                </a:solidFill>
                <a:latin typeface="標楷體" pitchFamily="65" charset="-120"/>
                <a:ea typeface="標楷體" pitchFamily="65" charset="-120"/>
              </a:rPr>
              <a:t>得與申請者協商分批審復。</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47</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47</a:t>
            </a:fld>
            <a:endParaRPr lang="en-US" altLang="zh-TW" sz="1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內容版面配置區 2"/>
          <p:cNvSpPr>
            <a:spLocks noGrp="1"/>
          </p:cNvSpPr>
          <p:nvPr>
            <p:ph idx="1"/>
          </p:nvPr>
        </p:nvSpPr>
        <p:spPr>
          <a:xfrm>
            <a:off x="334736" y="841830"/>
            <a:ext cx="6346031" cy="6574972"/>
          </a:xfrm>
        </p:spPr>
        <p:txBody>
          <a:bodyPr/>
          <a:lstStyle/>
          <a:p>
            <a:pPr eaLnBrk="1" hangingPunct="1">
              <a:lnSpc>
                <a:spcPct val="90000"/>
              </a:lnSpc>
              <a:buClr>
                <a:srgbClr val="CC0000"/>
              </a:buClr>
              <a:buSzPct val="120000"/>
              <a:buFont typeface="Wingdings" pitchFamily="2" charset="2"/>
              <a:buNone/>
            </a:pPr>
            <a:r>
              <a:rPr lang="zh-TW" altLang="en-US" dirty="0" smtClean="0">
                <a:solidFill>
                  <a:srgbClr val="003300"/>
                </a:solidFill>
                <a:latin typeface="Times New Roman" pitchFamily="18" charset="0"/>
                <a:ea typeface="標楷體" pitchFamily="65" charset="-120"/>
                <a:cs typeface="Times New Roman" pitchFamily="18" charset="0"/>
              </a:rPr>
              <a:t>檔案有下列情形之一者，各機關得拒絕申請：</a:t>
            </a:r>
            <a:endParaRPr lang="en-US" altLang="zh-TW" dirty="0" smtClean="0">
              <a:solidFill>
                <a:srgbClr val="003300"/>
              </a:solidFill>
              <a:latin typeface="Times New Roman" pitchFamily="18" charset="0"/>
              <a:ea typeface="標楷體" pitchFamily="65" charset="-120"/>
              <a:cs typeface="Times New Roman" pitchFamily="18" charset="0"/>
            </a:endParaRPr>
          </a:p>
          <a:p>
            <a:pPr eaLnBrk="1" hangingPunct="1">
              <a:lnSpc>
                <a:spcPct val="90000"/>
              </a:lnSpc>
              <a:buClr>
                <a:srgbClr val="CC0000"/>
              </a:buClr>
              <a:buSzPct val="120000"/>
              <a:buFont typeface="Wingdings" pitchFamily="2" charset="2"/>
              <a:buNone/>
            </a:pPr>
            <a:r>
              <a:rPr lang="zh-TW" altLang="en-US" b="1" dirty="0" smtClean="0">
                <a:solidFill>
                  <a:srgbClr val="FF0000"/>
                </a:solidFill>
                <a:latin typeface="Times New Roman" pitchFamily="18" charset="0"/>
                <a:ea typeface="標楷體" pitchFamily="65" charset="-120"/>
                <a:cs typeface="Times New Roman" pitchFamily="18" charset="0"/>
              </a:rPr>
              <a:t>檔案法第</a:t>
            </a:r>
            <a:r>
              <a:rPr lang="en-US" altLang="zh-TW" b="1" dirty="0" smtClean="0">
                <a:solidFill>
                  <a:srgbClr val="FF0000"/>
                </a:solidFill>
                <a:latin typeface="Times New Roman" pitchFamily="18" charset="0"/>
                <a:ea typeface="標楷體" pitchFamily="65" charset="-120"/>
                <a:cs typeface="Times New Roman" pitchFamily="18" charset="0"/>
              </a:rPr>
              <a:t>18</a:t>
            </a:r>
            <a:r>
              <a:rPr lang="zh-TW" altLang="en-US" b="1" dirty="0" smtClean="0">
                <a:solidFill>
                  <a:srgbClr val="FF0000"/>
                </a:solidFill>
                <a:latin typeface="Times New Roman" pitchFamily="18" charset="0"/>
                <a:ea typeface="標楷體" pitchFamily="65" charset="-120"/>
                <a:cs typeface="Times New Roman" pitchFamily="18" charset="0"/>
              </a:rPr>
              <a:t>條：</a:t>
            </a:r>
            <a:endParaRPr lang="en-US" altLang="zh-TW" dirty="0" smtClean="0">
              <a:solidFill>
                <a:srgbClr val="003300"/>
              </a:solidFill>
              <a:latin typeface="Times New Roman" pitchFamily="18" charset="0"/>
              <a:ea typeface="標楷體" pitchFamily="65" charset="-120"/>
              <a:cs typeface="Times New Roman" pitchFamily="18" charset="0"/>
            </a:endParaRPr>
          </a:p>
          <a:p>
            <a:pPr eaLnBrk="1" hangingPunct="1">
              <a:lnSpc>
                <a:spcPct val="90000"/>
              </a:lnSpc>
              <a:buClr>
                <a:srgbClr val="CC0000"/>
              </a:buClr>
              <a:buSzPct val="120000"/>
            </a:pPr>
            <a:r>
              <a:rPr lang="zh-TW" altLang="en-US" dirty="0" smtClean="0">
                <a:solidFill>
                  <a:srgbClr val="003300"/>
                </a:solidFill>
                <a:latin typeface="Times New Roman" pitchFamily="18" charset="0"/>
                <a:ea typeface="標楷體" pitchFamily="65" charset="-120"/>
                <a:cs typeface="Times New Roman" pitchFamily="18" charset="0"/>
              </a:rPr>
              <a:t>有關國家機密者。</a:t>
            </a:r>
          </a:p>
          <a:p>
            <a:pPr eaLnBrk="1" hangingPunct="1">
              <a:lnSpc>
                <a:spcPct val="90000"/>
              </a:lnSpc>
              <a:buClr>
                <a:srgbClr val="CC0000"/>
              </a:buClr>
              <a:buSzPct val="120000"/>
            </a:pPr>
            <a:r>
              <a:rPr lang="zh-TW" altLang="en-US" dirty="0" smtClean="0">
                <a:solidFill>
                  <a:srgbClr val="003300"/>
                </a:solidFill>
                <a:latin typeface="Times New Roman" pitchFamily="18" charset="0"/>
                <a:ea typeface="標楷體" pitchFamily="65" charset="-120"/>
                <a:cs typeface="Times New Roman" pitchFamily="18" charset="0"/>
              </a:rPr>
              <a:t>有關犯罪資料者。 </a:t>
            </a:r>
          </a:p>
          <a:p>
            <a:pPr eaLnBrk="1" hangingPunct="1">
              <a:lnSpc>
                <a:spcPct val="90000"/>
              </a:lnSpc>
              <a:buClr>
                <a:srgbClr val="CC0000"/>
              </a:buClr>
              <a:buSzPct val="120000"/>
            </a:pPr>
            <a:r>
              <a:rPr lang="zh-TW" altLang="en-US" dirty="0" smtClean="0">
                <a:solidFill>
                  <a:srgbClr val="003300"/>
                </a:solidFill>
                <a:latin typeface="Times New Roman" pitchFamily="18" charset="0"/>
                <a:ea typeface="標楷體" pitchFamily="65" charset="-120"/>
                <a:cs typeface="Times New Roman" pitchFamily="18" charset="0"/>
              </a:rPr>
              <a:t>有關工商秘密者。</a:t>
            </a:r>
          </a:p>
          <a:p>
            <a:pPr eaLnBrk="1" hangingPunct="1">
              <a:lnSpc>
                <a:spcPct val="90000"/>
              </a:lnSpc>
              <a:buClr>
                <a:srgbClr val="CC0000"/>
              </a:buClr>
              <a:buSzPct val="120000"/>
            </a:pPr>
            <a:r>
              <a:rPr lang="zh-TW" altLang="en-US" dirty="0" smtClean="0">
                <a:solidFill>
                  <a:srgbClr val="003300"/>
                </a:solidFill>
                <a:latin typeface="Times New Roman" pitchFamily="18" charset="0"/>
                <a:ea typeface="標楷體" pitchFamily="65" charset="-120"/>
                <a:cs typeface="Times New Roman" pitchFamily="18" charset="0"/>
              </a:rPr>
              <a:t>有關學識技能檢定及資格審查之資料者。</a:t>
            </a:r>
          </a:p>
          <a:p>
            <a:pPr eaLnBrk="1" hangingPunct="1">
              <a:lnSpc>
                <a:spcPct val="90000"/>
              </a:lnSpc>
              <a:buClr>
                <a:srgbClr val="CC0000"/>
              </a:buClr>
              <a:buSzPct val="120000"/>
            </a:pPr>
            <a:r>
              <a:rPr lang="zh-TW" altLang="en-US" dirty="0" smtClean="0">
                <a:solidFill>
                  <a:srgbClr val="003300"/>
                </a:solidFill>
                <a:latin typeface="Times New Roman" pitchFamily="18" charset="0"/>
                <a:ea typeface="標楷體" pitchFamily="65" charset="-120"/>
                <a:cs typeface="Times New Roman" pitchFamily="18" charset="0"/>
              </a:rPr>
              <a:t>有關人事及薪資資料者。 </a:t>
            </a:r>
          </a:p>
          <a:p>
            <a:pPr eaLnBrk="1" hangingPunct="1">
              <a:lnSpc>
                <a:spcPct val="90000"/>
              </a:lnSpc>
              <a:buClr>
                <a:srgbClr val="CC0000"/>
              </a:buClr>
              <a:buSzPct val="120000"/>
            </a:pPr>
            <a:r>
              <a:rPr lang="zh-TW" altLang="en-US" dirty="0" smtClean="0">
                <a:solidFill>
                  <a:srgbClr val="003300"/>
                </a:solidFill>
                <a:latin typeface="Times New Roman" pitchFamily="18" charset="0"/>
                <a:ea typeface="標楷體" pitchFamily="65" charset="-120"/>
                <a:cs typeface="Times New Roman" pitchFamily="18" charset="0"/>
              </a:rPr>
              <a:t>依法令或契約有保密之義務者。</a:t>
            </a:r>
          </a:p>
          <a:p>
            <a:pPr eaLnBrk="1" hangingPunct="1">
              <a:lnSpc>
                <a:spcPct val="90000"/>
              </a:lnSpc>
              <a:buClr>
                <a:srgbClr val="CC0000"/>
              </a:buClr>
              <a:buSzPct val="120000"/>
            </a:pPr>
            <a:r>
              <a:rPr lang="zh-TW" altLang="en-US" dirty="0" smtClean="0">
                <a:solidFill>
                  <a:srgbClr val="003300"/>
                </a:solidFill>
                <a:latin typeface="Times New Roman" pitchFamily="18" charset="0"/>
                <a:ea typeface="標楷體" pitchFamily="65" charset="-120"/>
                <a:cs typeface="Times New Roman" pitchFamily="18" charset="0"/>
              </a:rPr>
              <a:t>其他為維護公共利益或第三人之正當權益者</a:t>
            </a:r>
            <a:endParaRPr lang="zh-TW" altLang="en-US" dirty="0" smtClean="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48</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48</a:t>
            </a:fld>
            <a:endParaRPr lang="en-US" altLang="zh-TW"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42900" y="508001"/>
            <a:ext cx="6346031" cy="7660217"/>
          </a:xfrm>
        </p:spPr>
        <p:txBody>
          <a:bodyPr/>
          <a:lstStyle/>
          <a:p>
            <a:pPr eaLnBrk="1" hangingPunct="1">
              <a:lnSpc>
                <a:spcPct val="90000"/>
              </a:lnSpc>
              <a:buClr>
                <a:srgbClr val="CC0000"/>
              </a:buClr>
              <a:buSzPct val="120000"/>
              <a:buFont typeface="Wingdings" pitchFamily="2" charset="2"/>
              <a:buNone/>
              <a:defRPr/>
            </a:pPr>
            <a:r>
              <a:rPr lang="zh-TW" altLang="en-US" b="1" dirty="0" smtClean="0">
                <a:solidFill>
                  <a:srgbClr val="FF0000"/>
                </a:solidFill>
                <a:latin typeface="Times New Roman" pitchFamily="18" charset="0"/>
                <a:ea typeface="標楷體" pitchFamily="65" charset="-120"/>
                <a:cs typeface="Times New Roman" pitchFamily="18" charset="0"/>
              </a:rPr>
              <a:t>政府資訊公開法第</a:t>
            </a:r>
            <a:r>
              <a:rPr lang="en-US" altLang="zh-TW" b="1" dirty="0" smtClean="0">
                <a:solidFill>
                  <a:srgbClr val="FF0000"/>
                </a:solidFill>
                <a:latin typeface="Times New Roman" pitchFamily="18" charset="0"/>
                <a:ea typeface="標楷體" pitchFamily="65" charset="-120"/>
                <a:cs typeface="Times New Roman" pitchFamily="18" charset="0"/>
              </a:rPr>
              <a:t>18</a:t>
            </a:r>
            <a:r>
              <a:rPr lang="zh-TW" altLang="en-US" b="1" dirty="0" smtClean="0">
                <a:solidFill>
                  <a:srgbClr val="FF0000"/>
                </a:solidFill>
                <a:latin typeface="Times New Roman" pitchFamily="18" charset="0"/>
                <a:ea typeface="標楷體" pitchFamily="65" charset="-120"/>
                <a:cs typeface="Times New Roman" pitchFamily="18" charset="0"/>
              </a:rPr>
              <a:t>條：</a:t>
            </a:r>
            <a:endParaRPr lang="en-US" altLang="zh-TW" dirty="0" smtClean="0">
              <a:solidFill>
                <a:srgbClr val="003300"/>
              </a:solidFill>
              <a:latin typeface="Times New Roman" pitchFamily="18" charset="0"/>
              <a:ea typeface="標楷體" pitchFamily="65" charset="-120"/>
              <a:cs typeface="Times New Roman" pitchFamily="18" charset="0"/>
            </a:endParaRPr>
          </a:p>
          <a:p>
            <a:pPr marL="0" indent="0" eaLnBrk="1" hangingPunct="1">
              <a:lnSpc>
                <a:spcPct val="90000"/>
              </a:lnSpc>
              <a:buClr>
                <a:srgbClr val="CC0000"/>
              </a:buClr>
              <a:buSzPct val="120000"/>
              <a:buFontTx/>
              <a:buNone/>
              <a:defRPr/>
            </a:pPr>
            <a:endParaRPr lang="zh-TW" altLang="en-US" dirty="0">
              <a:latin typeface="Times New Roman" pitchFamily="18" charset="0"/>
              <a:ea typeface="標楷體" pitchFamily="65" charset="-120"/>
              <a:cs typeface="Times New Roman" pitchFamily="18" charset="0"/>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l="22395" t="19009" r="20625" b="27473"/>
          <a:stretch>
            <a:fillRect/>
          </a:stretch>
        </p:blipFill>
        <p:spPr bwMode="auto">
          <a:xfrm>
            <a:off x="452948" y="1325638"/>
            <a:ext cx="6102974" cy="7510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6DB4F03D-1291-4CD0-976D-BE064014AF23}" type="slidenum">
              <a:rPr lang="en-US" altLang="zh-TW" smtClean="0"/>
              <a:pPr>
                <a:defRPr/>
              </a:pPr>
              <a:t>49</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49</a:t>
            </a:fld>
            <a:endParaRPr lang="en-US" altLang="zh-TW"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721026"/>
            <a:ext cx="6666931" cy="1037464"/>
          </a:xfrm>
        </p:spPr>
        <p:txBody>
          <a:bodyPr/>
          <a:lstStyle/>
          <a:p>
            <a:r>
              <a:rPr lang="zh-TW" altLang="en-US" sz="6000" dirty="0">
                <a:solidFill>
                  <a:srgbClr val="990000"/>
                </a:solidFill>
                <a:latin typeface="標楷體" pitchFamily="65" charset="-120"/>
                <a:ea typeface="標楷體" pitchFamily="65" charset="-120"/>
              </a:rPr>
              <a:t>檔案開放應用事項</a:t>
            </a:r>
          </a:p>
        </p:txBody>
      </p:sp>
      <p:graphicFrame>
        <p:nvGraphicFramePr>
          <p:cNvPr id="6" name="內容版面配置區 5"/>
          <p:cNvGraphicFramePr>
            <a:graphicFrameLocks noGrp="1"/>
          </p:cNvGraphicFramePr>
          <p:nvPr>
            <p:ph sz="quarter" idx="1"/>
            <p:extLst>
              <p:ext uri="{D42A27DB-BD31-4B8C-83A1-F6EECF244321}">
                <p14:modId xmlns:p14="http://schemas.microsoft.com/office/powerpoint/2010/main" val="84423693"/>
              </p:ext>
            </p:extLst>
          </p:nvPr>
        </p:nvGraphicFramePr>
        <p:xfrm>
          <a:off x="820723" y="1089749"/>
          <a:ext cx="5184576" cy="7488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a:t>
            </a:fld>
            <a:endParaRPr lang="en-US" altLang="zh-TW"/>
          </a:p>
        </p:txBody>
      </p:sp>
      <p:sp>
        <p:nvSpPr>
          <p:cNvPr id="8"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a:t>
            </a:fld>
            <a:endParaRPr lang="en-US" altLang="zh-TW" sz="1200" dirty="0"/>
          </a:p>
        </p:txBody>
      </p:sp>
    </p:spTree>
    <p:extLst>
      <p:ext uri="{BB962C8B-B14F-4D97-AF65-F5344CB8AC3E}">
        <p14:creationId xmlns:p14="http://schemas.microsoft.com/office/powerpoint/2010/main" val="13446541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內容版面配置區 2"/>
          <p:cNvSpPr>
            <a:spLocks noGrp="1"/>
          </p:cNvSpPr>
          <p:nvPr>
            <p:ph idx="1"/>
          </p:nvPr>
        </p:nvSpPr>
        <p:spPr>
          <a:xfrm>
            <a:off x="342900" y="566059"/>
            <a:ext cx="6172200" cy="7602160"/>
          </a:xfrm>
        </p:spPr>
        <p:txBody>
          <a:bodyPr/>
          <a:lstStyle/>
          <a:p>
            <a:pPr eaLnBrk="1" hangingPunct="1">
              <a:lnSpc>
                <a:spcPct val="90000"/>
              </a:lnSpc>
              <a:buClr>
                <a:srgbClr val="CC0000"/>
              </a:buClr>
              <a:buSzPct val="120000"/>
              <a:buFontTx/>
              <a:buNone/>
            </a:pPr>
            <a:r>
              <a:rPr lang="zh-TW" altLang="en-US" b="1" dirty="0" smtClean="0">
                <a:solidFill>
                  <a:srgbClr val="FF0000"/>
                </a:solidFill>
                <a:latin typeface="Times New Roman" pitchFamily="18" charset="0"/>
                <a:ea typeface="標楷體" pitchFamily="65" charset="-120"/>
                <a:cs typeface="Times New Roman" pitchFamily="18" charset="0"/>
              </a:rPr>
              <a:t>行政程序法第</a:t>
            </a:r>
            <a:r>
              <a:rPr lang="en-US" altLang="zh-TW" b="1" dirty="0" smtClean="0">
                <a:solidFill>
                  <a:srgbClr val="FF0000"/>
                </a:solidFill>
                <a:latin typeface="Times New Roman" pitchFamily="18" charset="0"/>
                <a:ea typeface="標楷體" pitchFamily="65" charset="-120"/>
                <a:cs typeface="Times New Roman" pitchFamily="18" charset="0"/>
              </a:rPr>
              <a:t>46</a:t>
            </a:r>
            <a:r>
              <a:rPr lang="zh-TW" altLang="en-US" b="1" dirty="0" smtClean="0">
                <a:solidFill>
                  <a:srgbClr val="FF0000"/>
                </a:solidFill>
                <a:latin typeface="Times New Roman" pitchFamily="18" charset="0"/>
                <a:ea typeface="標楷體" pitchFamily="65" charset="-120"/>
                <a:cs typeface="Times New Roman" pitchFamily="18" charset="0"/>
              </a:rPr>
              <a:t>條：</a:t>
            </a:r>
            <a:endParaRPr lang="en-US" altLang="zh-TW" dirty="0" smtClean="0">
              <a:solidFill>
                <a:srgbClr val="003300"/>
              </a:solidFill>
              <a:latin typeface="Times New Roman" pitchFamily="18" charset="0"/>
              <a:ea typeface="標楷體" pitchFamily="65" charset="-120"/>
              <a:cs typeface="Times New Roman" pitchFamily="18" charset="0"/>
            </a:endParaRPr>
          </a:p>
          <a:p>
            <a:endParaRPr lang="zh-TW" altLang="en-US" dirty="0" smtClean="0">
              <a:ea typeface="標楷體" pitchFamily="65" charset="-120"/>
              <a:cs typeface="Times New Roman" pitchFamily="18" charset="0"/>
            </a:endParaRPr>
          </a:p>
        </p:txBody>
      </p:sp>
      <p:pic>
        <p:nvPicPr>
          <p:cNvPr id="573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92" y="1456870"/>
            <a:ext cx="5989259" cy="6453415"/>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50</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50</a:t>
            </a:fld>
            <a:endParaRPr lang="en-US" altLang="zh-TW"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內容版面配置區 2"/>
          <p:cNvSpPr>
            <a:spLocks noGrp="1"/>
          </p:cNvSpPr>
          <p:nvPr>
            <p:ph idx="1"/>
          </p:nvPr>
        </p:nvSpPr>
        <p:spPr>
          <a:xfrm>
            <a:off x="342900" y="1291773"/>
            <a:ext cx="6172200" cy="6939945"/>
          </a:xfrm>
        </p:spPr>
        <p:txBody>
          <a:bodyPr/>
          <a:lstStyle/>
          <a:p>
            <a:pPr eaLnBrk="1" hangingPunct="1">
              <a:buSzPct val="120000"/>
            </a:pPr>
            <a:r>
              <a:rPr lang="zh-TW" altLang="en-US" dirty="0" smtClean="0">
                <a:solidFill>
                  <a:srgbClr val="000000"/>
                </a:solidFill>
                <a:latin typeface="標楷體" pitchFamily="65" charset="-120"/>
                <a:ea typeface="標楷體" pitchFamily="65" charset="-120"/>
              </a:rPr>
              <a:t>為提供檔案申請准駁之參考，受理單位應依規定向檔案管理單位辦理調案後，依相關規定簽辦申請案件。</a:t>
            </a:r>
          </a:p>
          <a:p>
            <a:pPr eaLnBrk="1" hangingPunct="1">
              <a:buSzPct val="120000"/>
            </a:pPr>
            <a:r>
              <a:rPr lang="zh-TW" altLang="en-US" dirty="0" smtClean="0">
                <a:solidFill>
                  <a:srgbClr val="000000"/>
                </a:solidFill>
                <a:latin typeface="標楷體" pitchFamily="65" charset="-120"/>
                <a:ea typeface="標楷體" pitchFamily="65" charset="-120"/>
              </a:rPr>
              <a:t>受理單位應就檔案內容得否提供應用先擬妥</a:t>
            </a:r>
            <a:r>
              <a:rPr lang="zh-TW" altLang="en-US" dirty="0" smtClean="0">
                <a:solidFill>
                  <a:srgbClr val="FF0000"/>
                </a:solidFill>
                <a:latin typeface="標楷體" pitchFamily="65" charset="-120"/>
                <a:ea typeface="標楷體" pitchFamily="65" charset="-120"/>
              </a:rPr>
              <a:t>審核通知書</a:t>
            </a:r>
            <a:r>
              <a:rPr lang="zh-TW" altLang="en-US" dirty="0" smtClean="0">
                <a:solidFill>
                  <a:srgbClr val="000000"/>
                </a:solidFill>
                <a:latin typeface="標楷體" pitchFamily="65" charset="-120"/>
                <a:ea typeface="標楷體" pitchFamily="65" charset="-120"/>
              </a:rPr>
              <a:t>併同</a:t>
            </a:r>
            <a:r>
              <a:rPr lang="zh-TW" altLang="en-US" dirty="0" smtClean="0">
                <a:solidFill>
                  <a:srgbClr val="FF0000"/>
                </a:solidFill>
                <a:latin typeface="標楷體" pitchFamily="65" charset="-120"/>
                <a:ea typeface="標楷體" pitchFamily="65" charset="-120"/>
              </a:rPr>
              <a:t>申請審核表</a:t>
            </a:r>
            <a:r>
              <a:rPr lang="zh-TW" altLang="en-US" dirty="0" smtClean="0">
                <a:solidFill>
                  <a:srgbClr val="000000"/>
                </a:solidFill>
                <a:latin typeface="標楷體" pitchFamily="65" charset="-120"/>
                <a:ea typeface="標楷體" pitchFamily="65" charset="-120"/>
              </a:rPr>
              <a:t>，</a:t>
            </a:r>
            <a:r>
              <a:rPr lang="zh-TW" altLang="en-US" b="1" dirty="0" smtClean="0">
                <a:solidFill>
                  <a:srgbClr val="006600"/>
                </a:solidFill>
                <a:latin typeface="標楷體" pitchFamily="65" charset="-120"/>
                <a:ea typeface="標楷體" pitchFamily="65" charset="-120"/>
              </a:rPr>
              <a:t>必要時簽會該檔案所涉業務單位，徵詢其意見。</a:t>
            </a:r>
          </a:p>
          <a:p>
            <a:pPr eaLnBrk="1" hangingPunct="1">
              <a:buSzPct val="120000"/>
            </a:pPr>
            <a:r>
              <a:rPr lang="zh-TW" altLang="en-US" dirty="0" smtClean="0">
                <a:solidFill>
                  <a:srgbClr val="000000"/>
                </a:solidFill>
                <a:latin typeface="標楷體" pitchFamily="65" charset="-120"/>
                <a:ea typeface="標楷體" pitchFamily="65" charset="-120"/>
              </a:rPr>
              <a:t>檔案如有應限制公開或提供之部分，應先予註記，簽陳機關權責長官。</a:t>
            </a:r>
            <a:endParaRPr lang="zh-TW" altLang="en-US" dirty="0" smtClean="0">
              <a:latin typeface="標楷體" pitchFamily="65" charset="-120"/>
              <a:ea typeface="標楷體" pitchFamily="65" charset="-12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51</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51</a:t>
            </a:fld>
            <a:endParaRPr lang="en-US" altLang="zh-TW" sz="12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內容版面配置區 3"/>
          <p:cNvSpPr>
            <a:spLocks noGrp="1"/>
          </p:cNvSpPr>
          <p:nvPr>
            <p:ph idx="1"/>
          </p:nvPr>
        </p:nvSpPr>
        <p:spPr>
          <a:xfrm>
            <a:off x="342900" y="1545167"/>
            <a:ext cx="6172200" cy="6623051"/>
          </a:xfrm>
        </p:spPr>
        <p:txBody>
          <a:bodyPr/>
          <a:lstStyle/>
          <a:p>
            <a:pPr eaLnBrk="1" hangingPunct="1">
              <a:lnSpc>
                <a:spcPct val="120000"/>
              </a:lnSpc>
              <a:buSzPct val="75000"/>
            </a:pPr>
            <a:r>
              <a:rPr lang="zh-TW" altLang="en-US" smtClean="0">
                <a:solidFill>
                  <a:srgbClr val="000000"/>
                </a:solidFill>
                <a:latin typeface="Times New Roman" pitchFamily="18" charset="0"/>
                <a:ea typeface="標楷體" pitchFamily="65" charset="-120"/>
                <a:cs typeface="Times New Roman" pitchFamily="18" charset="0"/>
              </a:rPr>
              <a:t>受理單位應就核准應用項目於檔案應用約定日期前備妥檔案</a:t>
            </a:r>
            <a:endParaRPr lang="en-US" altLang="zh-TW" smtClean="0">
              <a:solidFill>
                <a:srgbClr val="000000"/>
              </a:solidFill>
              <a:latin typeface="Times New Roman" pitchFamily="18" charset="0"/>
              <a:ea typeface="標楷體" pitchFamily="65" charset="-120"/>
              <a:cs typeface="Times New Roman" pitchFamily="18" charset="0"/>
            </a:endParaRPr>
          </a:p>
          <a:p>
            <a:pPr eaLnBrk="1" hangingPunct="1">
              <a:lnSpc>
                <a:spcPct val="120000"/>
              </a:lnSpc>
              <a:buSzPct val="75000"/>
            </a:pPr>
            <a:r>
              <a:rPr lang="zh-TW" altLang="en-US" smtClean="0">
                <a:solidFill>
                  <a:srgbClr val="000000"/>
                </a:solidFill>
                <a:latin typeface="Times New Roman" pitchFamily="18" charset="0"/>
                <a:ea typeface="標楷體" pitchFamily="65" charset="-120"/>
                <a:cs typeface="Times New Roman" pitchFamily="18" charset="0"/>
              </a:rPr>
              <a:t>以</a:t>
            </a:r>
            <a:r>
              <a:rPr lang="zh-TW" altLang="en-US" smtClean="0">
                <a:solidFill>
                  <a:srgbClr val="FF0000"/>
                </a:solidFill>
                <a:latin typeface="Times New Roman" pitchFamily="18" charset="0"/>
                <a:ea typeface="標楷體" pitchFamily="65" charset="-120"/>
                <a:cs typeface="Times New Roman" pitchFamily="18" charset="0"/>
              </a:rPr>
              <a:t>提供復製品為原則</a:t>
            </a:r>
            <a:r>
              <a:rPr lang="zh-TW" altLang="en-US" smtClean="0">
                <a:solidFill>
                  <a:srgbClr val="000000"/>
                </a:solidFill>
                <a:latin typeface="Times New Roman" pitchFamily="18" charset="0"/>
                <a:ea typeface="標楷體" pitchFamily="65" charset="-120"/>
                <a:cs typeface="Times New Roman" pitchFamily="18" charset="0"/>
              </a:rPr>
              <a:t>；申請應用原件應經核准</a:t>
            </a:r>
            <a:r>
              <a:rPr lang="en-US" altLang="zh-TW" smtClean="0">
                <a:solidFill>
                  <a:srgbClr val="000000"/>
                </a:solidFill>
                <a:latin typeface="Times New Roman" pitchFamily="18" charset="0"/>
                <a:ea typeface="標楷體" pitchFamily="65" charset="-120"/>
                <a:cs typeface="Times New Roman" pitchFamily="18" charset="0"/>
              </a:rPr>
              <a:t>(</a:t>
            </a:r>
            <a:r>
              <a:rPr lang="zh-TW" altLang="en-US" sz="2800" smtClean="0">
                <a:solidFill>
                  <a:srgbClr val="FF0000"/>
                </a:solidFill>
                <a:latin typeface="Times New Roman" pitchFamily="18" charset="0"/>
                <a:ea typeface="標楷體" pitchFamily="65" charset="-120"/>
                <a:cs typeface="Times New Roman" pitchFamily="18" charset="0"/>
              </a:rPr>
              <a:t>檔案法施行細則第</a:t>
            </a:r>
            <a:r>
              <a:rPr lang="en-US" altLang="zh-TW" sz="2800" smtClean="0">
                <a:solidFill>
                  <a:srgbClr val="FF0000"/>
                </a:solidFill>
                <a:latin typeface="Times New Roman" pitchFamily="18" charset="0"/>
                <a:ea typeface="標楷體" pitchFamily="65" charset="-120"/>
                <a:cs typeface="Times New Roman" pitchFamily="18" charset="0"/>
              </a:rPr>
              <a:t>17</a:t>
            </a:r>
            <a:r>
              <a:rPr lang="zh-TW" altLang="en-US" sz="2800" smtClean="0">
                <a:solidFill>
                  <a:srgbClr val="FF0000"/>
                </a:solidFill>
                <a:latin typeface="Times New Roman" pitchFamily="18" charset="0"/>
                <a:ea typeface="標楷體" pitchFamily="65" charset="-120"/>
                <a:cs typeface="Times New Roman" pitchFamily="18" charset="0"/>
              </a:rPr>
              <a:t>條</a:t>
            </a:r>
            <a:r>
              <a:rPr lang="en-US" altLang="zh-TW" sz="2800" smtClean="0">
                <a:solidFill>
                  <a:srgbClr val="000000"/>
                </a:solidFill>
                <a:latin typeface="Times New Roman" pitchFamily="18" charset="0"/>
                <a:ea typeface="標楷體" pitchFamily="65" charset="-120"/>
                <a:cs typeface="Times New Roman" pitchFamily="18" charset="0"/>
              </a:rPr>
              <a:t>)</a:t>
            </a:r>
            <a:endParaRPr lang="en-US" altLang="zh-TW" smtClean="0">
              <a:solidFill>
                <a:srgbClr val="000000"/>
              </a:solidFill>
              <a:latin typeface="Times New Roman" pitchFamily="18" charset="0"/>
              <a:ea typeface="標楷體" pitchFamily="65" charset="-120"/>
              <a:cs typeface="Times New Roman" pitchFamily="18" charset="0"/>
            </a:endParaRPr>
          </a:p>
          <a:p>
            <a:pPr eaLnBrk="1" hangingPunct="1">
              <a:lnSpc>
                <a:spcPct val="120000"/>
              </a:lnSpc>
              <a:buSzPct val="75000"/>
            </a:pPr>
            <a:r>
              <a:rPr lang="zh-TW" altLang="en-US" b="1" smtClean="0">
                <a:solidFill>
                  <a:srgbClr val="006600"/>
                </a:solidFill>
                <a:latin typeface="Times New Roman" pitchFamily="18" charset="0"/>
                <a:ea typeface="標楷體" pitchFamily="65" charset="-120"/>
                <a:cs typeface="Times New Roman" pitchFamily="18" charset="0"/>
              </a:rPr>
              <a:t>電子檔案提供應用前，機關得視實際需要，加註浮水印或其他必要之處理。</a:t>
            </a:r>
          </a:p>
          <a:p>
            <a:pPr eaLnBrk="1" hangingPunct="1">
              <a:lnSpc>
                <a:spcPct val="120000"/>
              </a:lnSpc>
              <a:buSzPct val="75000"/>
            </a:pPr>
            <a:r>
              <a:rPr lang="zh-TW" altLang="en-US" smtClean="0">
                <a:solidFill>
                  <a:srgbClr val="000000"/>
                </a:solidFill>
                <a:latin typeface="Times New Roman" pitchFamily="18" charset="0"/>
                <a:ea typeface="標楷體" pitchFamily="65" charset="-120"/>
                <a:cs typeface="Times New Roman" pitchFamily="18" charset="0"/>
              </a:rPr>
              <a:t>受理單位應將備妥之檔案併同申請書影本及檔案應用簽收單放置一處待用</a:t>
            </a:r>
          </a:p>
        </p:txBody>
      </p:sp>
      <p:sp>
        <p:nvSpPr>
          <p:cNvPr id="59395" name="矩形 5"/>
          <p:cNvSpPr>
            <a:spLocks noChangeArrowheads="1"/>
          </p:cNvSpPr>
          <p:nvPr/>
        </p:nvSpPr>
        <p:spPr bwMode="auto">
          <a:xfrm>
            <a:off x="334566" y="198967"/>
            <a:ext cx="588525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kumimoji="0" lang="zh-TW" altLang="en-US" sz="6000" b="0">
                <a:solidFill>
                  <a:srgbClr val="990000"/>
                </a:solidFill>
                <a:ea typeface="標楷體" pitchFamily="65" charset="-120"/>
              </a:rPr>
              <a:t>準備檔案</a:t>
            </a:r>
            <a:endParaRPr kumimoji="0" lang="zh-TW" altLang="en-US" sz="6000" b="0">
              <a:solidFill>
                <a:schemeClr val="bg1"/>
              </a:solidFill>
              <a:ea typeface="標楷體" pitchFamily="65" charset="-12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52</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52</a:t>
            </a:fld>
            <a:endParaRPr lang="en-US" altLang="zh-TW" sz="1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內容版面配置區 3"/>
          <p:cNvSpPr>
            <a:spLocks noGrp="1"/>
          </p:cNvSpPr>
          <p:nvPr>
            <p:ph idx="1"/>
          </p:nvPr>
        </p:nvSpPr>
        <p:spPr>
          <a:xfrm>
            <a:off x="342900" y="1424518"/>
            <a:ext cx="6237515" cy="6743700"/>
          </a:xfrm>
        </p:spPr>
        <p:txBody>
          <a:bodyPr/>
          <a:lstStyle/>
          <a:p>
            <a:pPr eaLnBrk="1" hangingPunct="1">
              <a:lnSpc>
                <a:spcPct val="120000"/>
              </a:lnSpc>
              <a:buSzPct val="75000"/>
            </a:pPr>
            <a:r>
              <a:rPr lang="zh-TW" altLang="en-US" dirty="0" smtClean="0">
                <a:solidFill>
                  <a:srgbClr val="000000"/>
                </a:solidFill>
                <a:latin typeface="標楷體" pitchFamily="65" charset="-120"/>
                <a:ea typeface="標楷體" pitchFamily="65" charset="-120"/>
                <a:cs typeface="Times New Roman" pitchFamily="18" charset="0"/>
              </a:rPr>
              <a:t>核准應用之檔案如僅其中一部分有應限制公開或提供之情形，應採「</a:t>
            </a:r>
            <a:r>
              <a:rPr lang="zh-TW" altLang="en-US" dirty="0" smtClean="0">
                <a:solidFill>
                  <a:srgbClr val="FF0000"/>
                </a:solidFill>
                <a:latin typeface="標楷體" pitchFamily="65" charset="-120"/>
                <a:ea typeface="標楷體" pitchFamily="65" charset="-120"/>
                <a:cs typeface="Times New Roman" pitchFamily="18" charset="0"/>
              </a:rPr>
              <a:t>分離原則</a:t>
            </a:r>
            <a:r>
              <a:rPr lang="zh-TW" altLang="en-US" dirty="0" smtClean="0">
                <a:solidFill>
                  <a:srgbClr val="000000"/>
                </a:solidFill>
                <a:latin typeface="標楷體" pitchFamily="65" charset="-120"/>
                <a:ea typeface="標楷體" pitchFamily="65" charset="-120"/>
                <a:cs typeface="Times New Roman" pitchFamily="18" charset="0"/>
              </a:rPr>
              <a:t>」，</a:t>
            </a:r>
            <a:r>
              <a:rPr lang="zh-TW" altLang="en-US" dirty="0" smtClean="0">
                <a:solidFill>
                  <a:srgbClr val="006600"/>
                </a:solidFill>
                <a:latin typeface="標楷體" pitchFamily="65" charset="-120"/>
                <a:ea typeface="標楷體" pitchFamily="65" charset="-120"/>
                <a:cs typeface="Times New Roman" pitchFamily="18" charset="0"/>
              </a:rPr>
              <a:t>去除不得公開部分，就其他部分公開或提供</a:t>
            </a:r>
            <a:r>
              <a:rPr lang="zh-TW" altLang="en-US" dirty="0" smtClean="0">
                <a:solidFill>
                  <a:srgbClr val="000000"/>
                </a:solidFill>
                <a:latin typeface="標楷體" pitchFamily="65" charset="-120"/>
                <a:ea typeface="標楷體" pitchFamily="65" charset="-120"/>
                <a:cs typeface="Times New Roman" pitchFamily="18" charset="0"/>
              </a:rPr>
              <a:t>。</a:t>
            </a:r>
            <a:endParaRPr lang="en-US" altLang="zh-TW" dirty="0" smtClean="0">
              <a:solidFill>
                <a:srgbClr val="000000"/>
              </a:solidFill>
              <a:latin typeface="標楷體" pitchFamily="65" charset="-120"/>
              <a:ea typeface="標楷體" pitchFamily="65" charset="-120"/>
              <a:cs typeface="Times New Roman" pitchFamily="18" charset="0"/>
            </a:endParaRPr>
          </a:p>
          <a:p>
            <a:pPr lvl="1" eaLnBrk="1" hangingPunct="1">
              <a:lnSpc>
                <a:spcPct val="120000"/>
              </a:lnSpc>
              <a:buSzPct val="75000"/>
            </a:pPr>
            <a:r>
              <a:rPr lang="zh-TW" altLang="en-US" dirty="0" smtClean="0">
                <a:solidFill>
                  <a:srgbClr val="990000"/>
                </a:solidFill>
                <a:latin typeface="標楷體" pitchFamily="65" charset="-120"/>
                <a:ea typeface="標楷體" pitchFamily="65" charset="-120"/>
                <a:cs typeface="Times New Roman" pitchFamily="18" charset="0"/>
              </a:rPr>
              <a:t>提供經分離處理之複製品</a:t>
            </a:r>
            <a:endParaRPr lang="en-US" altLang="zh-TW" dirty="0" smtClean="0">
              <a:solidFill>
                <a:srgbClr val="990000"/>
              </a:solidFill>
              <a:latin typeface="標楷體" pitchFamily="65" charset="-120"/>
              <a:ea typeface="標楷體" pitchFamily="65" charset="-120"/>
              <a:cs typeface="Times New Roman" pitchFamily="18" charset="0"/>
            </a:endParaRPr>
          </a:p>
          <a:p>
            <a:pPr lvl="1" eaLnBrk="1" hangingPunct="1">
              <a:lnSpc>
                <a:spcPct val="120000"/>
              </a:lnSpc>
              <a:buSzPct val="75000"/>
            </a:pPr>
            <a:r>
              <a:rPr lang="zh-TW" altLang="en-US" dirty="0" smtClean="0">
                <a:solidFill>
                  <a:srgbClr val="990000"/>
                </a:solidFill>
                <a:latin typeface="標楷體" pitchFamily="65" charset="-120"/>
                <a:ea typeface="標楷體" pitchFamily="65" charset="-120"/>
                <a:cs typeface="Times New Roman" pitchFamily="18" charset="0"/>
              </a:rPr>
              <a:t>原件可拆卷者，將不宜公開之部分抽離後提供</a:t>
            </a:r>
            <a:endParaRPr lang="en-US" altLang="zh-TW" dirty="0" smtClean="0">
              <a:solidFill>
                <a:srgbClr val="990000"/>
              </a:solidFill>
              <a:latin typeface="標楷體" pitchFamily="65" charset="-120"/>
              <a:ea typeface="標楷體" pitchFamily="65" charset="-120"/>
              <a:cs typeface="Times New Roman" pitchFamily="18" charset="0"/>
            </a:endParaRPr>
          </a:p>
          <a:p>
            <a:pPr lvl="1" eaLnBrk="1" hangingPunct="1">
              <a:lnSpc>
                <a:spcPct val="120000"/>
              </a:lnSpc>
              <a:buSzPct val="75000"/>
            </a:pPr>
            <a:r>
              <a:rPr lang="zh-TW" altLang="en-US" dirty="0" smtClean="0">
                <a:solidFill>
                  <a:srgbClr val="990000"/>
                </a:solidFill>
                <a:latin typeface="標楷體" pitchFamily="65" charset="-120"/>
                <a:ea typeface="標楷體" pitchFamily="65" charset="-120"/>
                <a:cs typeface="Times New Roman" pitchFamily="18" charset="0"/>
              </a:rPr>
              <a:t>原件不可拆卷者，將不宜公開部分適當遮蓋</a:t>
            </a:r>
            <a:endParaRPr lang="en-US" altLang="zh-TW" dirty="0" smtClean="0">
              <a:solidFill>
                <a:srgbClr val="990000"/>
              </a:solidFill>
              <a:latin typeface="標楷體" pitchFamily="65" charset="-120"/>
              <a:ea typeface="標楷體" pitchFamily="65" charset="-120"/>
              <a:cs typeface="Times New Roman" pitchFamily="18" charset="0"/>
            </a:endParaRPr>
          </a:p>
          <a:p>
            <a:pPr eaLnBrk="1" hangingPunct="1">
              <a:lnSpc>
                <a:spcPct val="120000"/>
              </a:lnSpc>
              <a:buSzPct val="75000"/>
            </a:pPr>
            <a:r>
              <a:rPr lang="zh-TW" altLang="en-US" dirty="0" smtClean="0">
                <a:solidFill>
                  <a:srgbClr val="000000"/>
                </a:solidFill>
                <a:latin typeface="標楷體" pitchFamily="65" charset="-120"/>
                <a:ea typeface="標楷體" pitchFamily="65" charset="-120"/>
                <a:cs typeface="Times New Roman" pitchFamily="18" charset="0"/>
              </a:rPr>
              <a:t>檔案部分抽離或遮蓋情形，應註記於</a:t>
            </a:r>
            <a:r>
              <a:rPr lang="zh-TW" altLang="en-US" b="1" dirty="0" smtClean="0">
                <a:solidFill>
                  <a:srgbClr val="006600"/>
                </a:solidFill>
                <a:latin typeface="標楷體" pitchFamily="65" charset="-120"/>
                <a:ea typeface="標楷體" pitchFamily="65" charset="-120"/>
                <a:cs typeface="Times New Roman" pitchFamily="18" charset="0"/>
              </a:rPr>
              <a:t>檔案應用簽收單</a:t>
            </a:r>
            <a:r>
              <a:rPr lang="zh-TW" altLang="en-US" dirty="0" smtClean="0">
                <a:solidFill>
                  <a:srgbClr val="000000"/>
                </a:solidFill>
                <a:latin typeface="標楷體" pitchFamily="65" charset="-120"/>
                <a:ea typeface="標楷體" pitchFamily="65" charset="-120"/>
                <a:cs typeface="Times New Roman" pitchFamily="18" charset="0"/>
              </a:rPr>
              <a:t>告知申請人。</a:t>
            </a:r>
            <a:r>
              <a:rPr lang="en-US" altLang="zh-TW" dirty="0" smtClean="0">
                <a:solidFill>
                  <a:srgbClr val="000000"/>
                </a:solidFill>
                <a:latin typeface="標楷體" pitchFamily="65" charset="-120"/>
                <a:ea typeface="標楷體" pitchFamily="65" charset="-120"/>
                <a:cs typeface="Times New Roman" pitchFamily="18" charset="0"/>
              </a:rPr>
              <a:t>     </a:t>
            </a:r>
          </a:p>
          <a:p>
            <a:pPr eaLnBrk="1" hangingPunct="1">
              <a:lnSpc>
                <a:spcPct val="120000"/>
              </a:lnSpc>
              <a:buSzPct val="75000"/>
            </a:pPr>
            <a:endParaRPr lang="zh-TW" altLang="en-US" sz="2800" dirty="0" smtClean="0">
              <a:solidFill>
                <a:srgbClr val="000000"/>
              </a:solidFill>
              <a:latin typeface="標楷體" pitchFamily="65" charset="-120"/>
              <a:ea typeface="標楷體" pitchFamily="65" charset="-120"/>
              <a:cs typeface="Times New Roman" pitchFamily="18" charset="0"/>
            </a:endParaRPr>
          </a:p>
        </p:txBody>
      </p:sp>
      <p:sp>
        <p:nvSpPr>
          <p:cNvPr id="60419" name="矩形 4"/>
          <p:cNvSpPr>
            <a:spLocks noChangeArrowheads="1"/>
          </p:cNvSpPr>
          <p:nvPr/>
        </p:nvSpPr>
        <p:spPr bwMode="auto">
          <a:xfrm>
            <a:off x="506186" y="211667"/>
            <a:ext cx="59109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kumimoji="0" lang="zh-TW" altLang="en-US" sz="6000" b="0" dirty="0">
                <a:solidFill>
                  <a:srgbClr val="990000"/>
                </a:solidFill>
                <a:latin typeface="標楷體" pitchFamily="65" charset="-120"/>
                <a:ea typeface="標楷體" pitchFamily="65" charset="-120"/>
              </a:rPr>
              <a:t>分離原則 </a:t>
            </a:r>
            <a:endParaRPr kumimoji="0" lang="zh-TW" altLang="en-US" sz="6000" b="0" dirty="0">
              <a:solidFill>
                <a:schemeClr val="bg1"/>
              </a:solidFill>
              <a:latin typeface="標楷體" pitchFamily="65" charset="-120"/>
              <a:ea typeface="標楷體" pitchFamily="65" charset="-12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53</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53</a:t>
            </a:fld>
            <a:endParaRPr lang="en-US" altLang="zh-TW" sz="1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342900" y="1751463"/>
            <a:ext cx="6172200" cy="6034617"/>
          </a:xfrm>
        </p:spPr>
        <p:txBody>
          <a:bodyPr/>
          <a:lstStyle/>
          <a:p>
            <a:pPr eaLnBrk="1" hangingPunct="1">
              <a:spcBef>
                <a:spcPct val="0"/>
              </a:spcBef>
              <a:buSzPct val="80000"/>
            </a:pPr>
            <a:r>
              <a:rPr lang="zh-TW" altLang="en-US" sz="3600" dirty="0" smtClean="0">
                <a:solidFill>
                  <a:srgbClr val="FF0000"/>
                </a:solidFill>
                <a:latin typeface="標楷體" pitchFamily="65" charset="-120"/>
                <a:ea typeface="標楷體" pitchFamily="65" charset="-120"/>
              </a:rPr>
              <a:t>提供檔案複製郵寄服務者</a:t>
            </a:r>
          </a:p>
          <a:p>
            <a:pPr lvl="1" eaLnBrk="1" hangingPunct="1">
              <a:spcBef>
                <a:spcPct val="0"/>
              </a:spcBef>
              <a:buSzPct val="80000"/>
              <a:buFont typeface="Arial" charset="0"/>
              <a:buChar char="•"/>
            </a:pPr>
            <a:r>
              <a:rPr lang="zh-TW" altLang="en-US" sz="3600" dirty="0" smtClean="0">
                <a:latin typeface="標楷體" pitchFamily="65" charset="-120"/>
                <a:ea typeface="標楷體" pitchFamily="65" charset="-120"/>
              </a:rPr>
              <a:t>受理單位應先收取申請人繳交之郵資、手續費及複製費用後將檔案複製品併同收據寄交申請人。 </a:t>
            </a:r>
          </a:p>
          <a:p>
            <a:pPr lvl="1" eaLnBrk="1" hangingPunct="1">
              <a:spcBef>
                <a:spcPct val="0"/>
              </a:spcBef>
              <a:buSzPct val="80000"/>
              <a:buFont typeface="Arial" charset="0"/>
              <a:buChar char="•"/>
            </a:pPr>
            <a:r>
              <a:rPr lang="zh-TW" altLang="en-US" sz="3600" dirty="0" smtClean="0">
                <a:latin typeface="標楷體" pitchFamily="65" charset="-120"/>
                <a:ea typeface="標楷體" pitchFamily="65" charset="-120"/>
              </a:rPr>
              <a:t>電子檔案以電子媒體儲存離線交付者，其媒體種類及規格，依「</a:t>
            </a:r>
            <a:r>
              <a:rPr lang="zh-TW" altLang="en-US" sz="3600" dirty="0" smtClean="0">
                <a:solidFill>
                  <a:srgbClr val="006600"/>
                </a:solidFill>
                <a:latin typeface="標楷體" pitchFamily="65" charset="-120"/>
                <a:ea typeface="標楷體" pitchFamily="65" charset="-120"/>
              </a:rPr>
              <a:t>文書及檔案管理電腦化作業規範</a:t>
            </a:r>
            <a:r>
              <a:rPr lang="zh-TW" altLang="en-US" sz="3600" dirty="0" smtClean="0">
                <a:latin typeface="標楷體" pitchFamily="65" charset="-120"/>
                <a:ea typeface="標楷體" pitchFamily="65" charset="-120"/>
              </a:rPr>
              <a:t>」規定，機關並應提供讀取檔案內容所需之軟體名稱及版本 。</a:t>
            </a:r>
          </a:p>
          <a:p>
            <a:endParaRPr lang="zh-TW" altLang="en-US" dirty="0" smtClean="0">
              <a:latin typeface="標楷體" pitchFamily="65" charset="-120"/>
              <a:ea typeface="標楷體" pitchFamily="65" charset="-120"/>
            </a:endParaRPr>
          </a:p>
        </p:txBody>
      </p:sp>
      <p:sp>
        <p:nvSpPr>
          <p:cNvPr id="5" name="矩形 1"/>
          <p:cNvSpPr>
            <a:spLocks noGrp="1" noChangeArrowheads="1"/>
          </p:cNvSpPr>
          <p:nvPr>
            <p:ph type="title"/>
          </p:nvPr>
        </p:nvSpPr>
        <p:spPr bwMode="auto">
          <a:xfrm>
            <a:off x="232012" y="620352"/>
            <a:ext cx="62830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kumimoji="0" lang="zh-TW" altLang="en-US" sz="6000" b="0" dirty="0">
                <a:solidFill>
                  <a:srgbClr val="990000"/>
                </a:solidFill>
                <a:ea typeface="標楷體" pitchFamily="65" charset="-120"/>
              </a:rPr>
              <a:t>閱覽、</a:t>
            </a:r>
            <a:r>
              <a:rPr kumimoji="0" lang="zh-TW" altLang="en-US" sz="6000" b="0" dirty="0" smtClean="0">
                <a:solidFill>
                  <a:srgbClr val="990000"/>
                </a:solidFill>
                <a:ea typeface="標楷體" pitchFamily="65" charset="-120"/>
              </a:rPr>
              <a:t>抄錄或複製</a:t>
            </a:r>
            <a:endParaRPr kumimoji="0" lang="zh-TW" altLang="en-US" sz="6000" dirty="0">
              <a:solidFill>
                <a:srgbClr val="FFFFFF"/>
              </a:solidFill>
              <a:ea typeface="標楷體" pitchFamily="65" charset="-12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54</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54</a:t>
            </a:fld>
            <a:endParaRPr lang="en-US" altLang="zh-TW" sz="1200" dirty="0"/>
          </a:p>
        </p:txBody>
      </p:sp>
    </p:spTree>
    <p:extLst>
      <p:ext uri="{BB962C8B-B14F-4D97-AF65-F5344CB8AC3E}">
        <p14:creationId xmlns:p14="http://schemas.microsoft.com/office/powerpoint/2010/main" val="42373607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內容版面配置區 2"/>
          <p:cNvSpPr>
            <a:spLocks noGrp="1"/>
          </p:cNvSpPr>
          <p:nvPr>
            <p:ph idx="1"/>
          </p:nvPr>
        </p:nvSpPr>
        <p:spPr>
          <a:xfrm>
            <a:off x="392906" y="977901"/>
            <a:ext cx="6172200" cy="8523817"/>
          </a:xfrm>
        </p:spPr>
        <p:txBody>
          <a:bodyPr/>
          <a:lstStyle/>
          <a:p>
            <a:pPr eaLnBrk="1" hangingPunct="1">
              <a:spcBef>
                <a:spcPct val="0"/>
              </a:spcBef>
              <a:buSzPct val="80000"/>
            </a:pPr>
            <a:r>
              <a:rPr lang="zh-TW" altLang="en-US" sz="3600" smtClean="0">
                <a:solidFill>
                  <a:srgbClr val="FF0000"/>
                </a:solidFill>
                <a:latin typeface="Times New Roman" pitchFamily="18" charset="0"/>
                <a:ea typeface="標楷體" pitchFamily="65" charset="-120"/>
                <a:cs typeface="Times New Roman" pitchFamily="18" charset="0"/>
              </a:rPr>
              <a:t>應用檔案之時間及處所</a:t>
            </a:r>
          </a:p>
          <a:p>
            <a:pPr lvl="1" eaLnBrk="1" hangingPunct="1">
              <a:spcBef>
                <a:spcPct val="0"/>
              </a:spcBef>
              <a:buClr>
                <a:schemeClr val="tx1"/>
              </a:buClr>
              <a:buSzPct val="80000"/>
              <a:buFont typeface="Arial" charset="0"/>
              <a:buChar char="•"/>
            </a:pPr>
            <a:r>
              <a:rPr lang="zh-TW" altLang="en-US" sz="3600" smtClean="0">
                <a:latin typeface="Times New Roman" pitchFamily="18" charset="0"/>
                <a:ea typeface="標楷體" pitchFamily="65" charset="-120"/>
                <a:cs typeface="Times New Roman" pitchFamily="18" charset="0"/>
              </a:rPr>
              <a:t>申請人應出示</a:t>
            </a:r>
            <a:r>
              <a:rPr lang="zh-TW" altLang="en-US" sz="3600" smtClean="0">
                <a:solidFill>
                  <a:srgbClr val="006600"/>
                </a:solidFill>
                <a:latin typeface="Times New Roman" pitchFamily="18" charset="0"/>
                <a:ea typeface="標楷體" pitchFamily="65" charset="-120"/>
                <a:cs typeface="Times New Roman" pitchFamily="18" charset="0"/>
              </a:rPr>
              <a:t>審核通知書</a:t>
            </a:r>
            <a:r>
              <a:rPr lang="zh-TW" altLang="en-US" sz="3600" smtClean="0">
                <a:latin typeface="Times New Roman" pitchFamily="18" charset="0"/>
                <a:ea typeface="標楷體" pitchFamily="65" charset="-120"/>
                <a:cs typeface="Times New Roman" pitchFamily="18" charset="0"/>
              </a:rPr>
              <a:t>及</a:t>
            </a:r>
            <a:r>
              <a:rPr lang="zh-TW" altLang="en-US" sz="3600" smtClean="0">
                <a:solidFill>
                  <a:srgbClr val="006600"/>
                </a:solidFill>
                <a:latin typeface="Times New Roman" pitchFamily="18" charset="0"/>
                <a:ea typeface="標楷體" pitchFamily="65" charset="-120"/>
                <a:cs typeface="Times New Roman" pitchFamily="18" charset="0"/>
              </a:rPr>
              <a:t>身分證明文件</a:t>
            </a:r>
            <a:r>
              <a:rPr lang="zh-TW" altLang="en-US" sz="3600" smtClean="0">
                <a:latin typeface="Times New Roman" pitchFamily="18" charset="0"/>
                <a:ea typeface="標楷體" pitchFamily="65" charset="-120"/>
                <a:cs typeface="Times New Roman" pitchFamily="18" charset="0"/>
              </a:rPr>
              <a:t>並完成登記程序後，始得進入檔案閱覽處所 </a:t>
            </a:r>
          </a:p>
          <a:p>
            <a:pPr eaLnBrk="1" hangingPunct="1">
              <a:spcBef>
                <a:spcPct val="0"/>
              </a:spcBef>
              <a:buClr>
                <a:schemeClr val="tx1"/>
              </a:buClr>
              <a:buSzPct val="80000"/>
            </a:pPr>
            <a:r>
              <a:rPr lang="zh-TW" altLang="en-US" sz="3600" smtClean="0">
                <a:solidFill>
                  <a:srgbClr val="000000"/>
                </a:solidFill>
                <a:latin typeface="Times New Roman" pitchFamily="18" charset="0"/>
                <a:ea typeface="標楷體" pitchFamily="65" charset="-120"/>
                <a:cs typeface="Times New Roman" pitchFamily="18" charset="0"/>
              </a:rPr>
              <a:t>受理單位將檔案交付申請人使用，應  請其於檔案應用簽收單簽名</a:t>
            </a:r>
          </a:p>
          <a:p>
            <a:pPr eaLnBrk="1" hangingPunct="1">
              <a:spcBef>
                <a:spcPct val="0"/>
              </a:spcBef>
              <a:buClr>
                <a:schemeClr val="tx1"/>
              </a:buClr>
              <a:buSzPct val="80000"/>
            </a:pPr>
            <a:r>
              <a:rPr lang="zh-TW" altLang="en-US" sz="3600" smtClean="0">
                <a:solidFill>
                  <a:srgbClr val="FF0000"/>
                </a:solidFill>
                <a:latin typeface="Times New Roman" pitchFamily="18" charset="0"/>
                <a:ea typeface="標楷體" pitchFamily="65" charset="-120"/>
                <a:cs typeface="Times New Roman" pitchFamily="18" charset="0"/>
              </a:rPr>
              <a:t>抄錄或複製檔案，如涉及著作權事項， 應依著作權法及其相關規定辦理</a:t>
            </a:r>
            <a:r>
              <a:rPr lang="en-US" altLang="zh-TW" sz="2800" smtClean="0">
                <a:solidFill>
                  <a:srgbClr val="000000"/>
                </a:solidFill>
                <a:latin typeface="Times New Roman" pitchFamily="18" charset="0"/>
                <a:ea typeface="標楷體" pitchFamily="65" charset="-120"/>
                <a:cs typeface="Times New Roman" pitchFamily="18" charset="0"/>
              </a:rPr>
              <a:t>(</a:t>
            </a:r>
            <a:r>
              <a:rPr lang="zh-TW" altLang="en-US" sz="2800" smtClean="0">
                <a:solidFill>
                  <a:srgbClr val="000000"/>
                </a:solidFill>
                <a:latin typeface="Times New Roman" pitchFamily="18" charset="0"/>
                <a:ea typeface="標楷體" pitchFamily="65" charset="-120"/>
                <a:cs typeface="Times New Roman" pitchFamily="18" charset="0"/>
              </a:rPr>
              <a:t>檔案法施行細則第</a:t>
            </a:r>
            <a:r>
              <a:rPr lang="en-US" altLang="zh-TW" sz="2800" smtClean="0">
                <a:solidFill>
                  <a:srgbClr val="000000"/>
                </a:solidFill>
                <a:latin typeface="Times New Roman" pitchFamily="18" charset="0"/>
                <a:ea typeface="標楷體" pitchFamily="65" charset="-120"/>
                <a:cs typeface="Times New Roman" pitchFamily="18" charset="0"/>
              </a:rPr>
              <a:t>22</a:t>
            </a:r>
            <a:r>
              <a:rPr lang="zh-TW" altLang="en-US" sz="2800" smtClean="0">
                <a:solidFill>
                  <a:srgbClr val="000000"/>
                </a:solidFill>
                <a:latin typeface="Times New Roman" pitchFamily="18" charset="0"/>
                <a:ea typeface="標楷體" pitchFamily="65" charset="-120"/>
                <a:cs typeface="Times New Roman" pitchFamily="18" charset="0"/>
              </a:rPr>
              <a:t>條</a:t>
            </a:r>
            <a:r>
              <a:rPr lang="en-US" altLang="zh-TW" sz="2800" smtClean="0">
                <a:solidFill>
                  <a:srgbClr val="000000"/>
                </a:solidFill>
                <a:latin typeface="Times New Roman" pitchFamily="18" charset="0"/>
                <a:ea typeface="標楷體" pitchFamily="65" charset="-120"/>
                <a:cs typeface="Times New Roman" pitchFamily="18" charset="0"/>
              </a:rPr>
              <a:t>)</a:t>
            </a:r>
            <a:endParaRPr lang="zh-TW" altLang="en-US" sz="2800" smtClean="0">
              <a:latin typeface="Times New Roman" pitchFamily="18" charset="0"/>
              <a:ea typeface="標楷體" pitchFamily="65" charset="-120"/>
              <a:cs typeface="Times New Roman" pitchFamily="18" charset="0"/>
            </a:endParaRPr>
          </a:p>
          <a:p>
            <a:endParaRPr lang="zh-TW" altLang="en-US" sz="3600" smtClean="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55</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55</a:t>
            </a:fld>
            <a:endParaRPr lang="en-US" altLang="zh-TW" sz="1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內容版面配置區 3"/>
          <p:cNvSpPr>
            <a:spLocks noGrp="1"/>
          </p:cNvSpPr>
          <p:nvPr>
            <p:ph idx="1"/>
          </p:nvPr>
        </p:nvSpPr>
        <p:spPr>
          <a:xfrm>
            <a:off x="378619" y="1799168"/>
            <a:ext cx="6172200" cy="7344833"/>
          </a:xfrm>
        </p:spPr>
        <p:txBody>
          <a:bodyPr/>
          <a:lstStyle/>
          <a:p>
            <a:pPr eaLnBrk="1" hangingPunct="1">
              <a:lnSpc>
                <a:spcPct val="110000"/>
              </a:lnSpc>
              <a:spcBef>
                <a:spcPct val="0"/>
              </a:spcBef>
              <a:buSzPct val="80000"/>
            </a:pPr>
            <a:r>
              <a:rPr lang="zh-TW" altLang="en-US" smtClean="0">
                <a:solidFill>
                  <a:srgbClr val="000000"/>
                </a:solidFill>
                <a:latin typeface="Times New Roman" pitchFamily="18" charset="0"/>
                <a:ea typeface="標楷體" pitchFamily="65" charset="-120"/>
                <a:cs typeface="Times New Roman" pitchFamily="18" charset="0"/>
              </a:rPr>
              <a:t>申請人閱覽或抄錄檔案，應保持檔案資料之完整，並不得有下列行為：</a:t>
            </a:r>
            <a:r>
              <a:rPr lang="en-US" altLang="zh-TW" sz="2800" smtClean="0">
                <a:latin typeface="Times New Roman" pitchFamily="18" charset="0"/>
                <a:ea typeface="標楷體" pitchFamily="65" charset="-120"/>
                <a:cs typeface="Times New Roman" pitchFamily="18" charset="0"/>
              </a:rPr>
              <a:t>(</a:t>
            </a:r>
            <a:r>
              <a:rPr lang="zh-TW" altLang="en-US" sz="2800" smtClean="0">
                <a:latin typeface="Times New Roman" pitchFamily="18" charset="0"/>
                <a:ea typeface="標楷體" pitchFamily="65" charset="-120"/>
                <a:cs typeface="Times New Roman" pitchFamily="18" charset="0"/>
              </a:rPr>
              <a:t>檔案法第</a:t>
            </a:r>
            <a:r>
              <a:rPr lang="en-US" altLang="zh-TW" sz="2800" smtClean="0">
                <a:latin typeface="Times New Roman" pitchFamily="18" charset="0"/>
                <a:ea typeface="標楷體" pitchFamily="65" charset="-120"/>
                <a:cs typeface="Times New Roman" pitchFamily="18" charset="0"/>
              </a:rPr>
              <a:t>20</a:t>
            </a:r>
            <a:r>
              <a:rPr lang="zh-TW" altLang="en-US" sz="2800" smtClean="0">
                <a:latin typeface="Times New Roman" pitchFamily="18" charset="0"/>
                <a:ea typeface="標楷體" pitchFamily="65" charset="-120"/>
                <a:cs typeface="Times New Roman" pitchFamily="18" charset="0"/>
              </a:rPr>
              <a:t>條</a:t>
            </a:r>
            <a:r>
              <a:rPr lang="en-US" altLang="zh-TW" sz="2800" smtClean="0">
                <a:latin typeface="Times New Roman" pitchFamily="18" charset="0"/>
                <a:ea typeface="標楷體" pitchFamily="65" charset="-120"/>
                <a:cs typeface="Times New Roman" pitchFamily="18" charset="0"/>
              </a:rPr>
              <a:t>)</a:t>
            </a:r>
          </a:p>
          <a:p>
            <a:pPr lvl="1" eaLnBrk="1" hangingPunct="1">
              <a:lnSpc>
                <a:spcPct val="110000"/>
              </a:lnSpc>
              <a:spcBef>
                <a:spcPct val="0"/>
              </a:spcBef>
              <a:buSzPct val="80000"/>
              <a:buFont typeface="Arial" charset="0"/>
              <a:buChar char="•"/>
            </a:pPr>
            <a:r>
              <a:rPr lang="zh-TW" altLang="en-US" sz="3200" smtClean="0">
                <a:solidFill>
                  <a:srgbClr val="FF0000"/>
                </a:solidFill>
                <a:latin typeface="Times New Roman" pitchFamily="18" charset="0"/>
                <a:ea typeface="標楷體" pitchFamily="65" charset="-120"/>
                <a:cs typeface="Times New Roman" pitchFamily="18" charset="0"/>
              </a:rPr>
              <a:t>添註、塗改、更換、抽取、圈點或污損檔案。</a:t>
            </a:r>
          </a:p>
          <a:p>
            <a:pPr lvl="1" eaLnBrk="1" hangingPunct="1">
              <a:lnSpc>
                <a:spcPct val="110000"/>
              </a:lnSpc>
              <a:spcBef>
                <a:spcPct val="0"/>
              </a:spcBef>
              <a:buSzPct val="80000"/>
              <a:buFont typeface="Arial" charset="0"/>
              <a:buChar char="•"/>
            </a:pPr>
            <a:r>
              <a:rPr lang="zh-TW" altLang="en-US" sz="3200" smtClean="0">
                <a:solidFill>
                  <a:srgbClr val="FF0000"/>
                </a:solidFill>
                <a:latin typeface="Times New Roman" pitchFamily="18" charset="0"/>
                <a:ea typeface="標楷體" pitchFamily="65" charset="-120"/>
                <a:cs typeface="Times New Roman" pitchFamily="18" charset="0"/>
              </a:rPr>
              <a:t>拆散已裝訂完成之檔案。</a:t>
            </a:r>
          </a:p>
          <a:p>
            <a:pPr lvl="1" eaLnBrk="1" hangingPunct="1">
              <a:lnSpc>
                <a:spcPct val="110000"/>
              </a:lnSpc>
              <a:spcBef>
                <a:spcPct val="0"/>
              </a:spcBef>
              <a:buSzPct val="80000"/>
              <a:buFont typeface="Arial" charset="0"/>
              <a:buChar char="•"/>
            </a:pPr>
            <a:r>
              <a:rPr lang="zh-TW" altLang="en-US" sz="3200" smtClean="0">
                <a:solidFill>
                  <a:srgbClr val="FF0000"/>
                </a:solidFill>
                <a:latin typeface="Times New Roman" pitchFamily="18" charset="0"/>
                <a:ea typeface="標楷體" pitchFamily="65" charset="-120"/>
                <a:cs typeface="Times New Roman" pitchFamily="18" charset="0"/>
              </a:rPr>
              <a:t>以其他方法破壞檔案或變更檔案內容。</a:t>
            </a:r>
            <a:r>
              <a:rPr lang="zh-TW" altLang="en-US" sz="3200" smtClean="0">
                <a:latin typeface="Times New Roman" pitchFamily="18" charset="0"/>
                <a:ea typeface="標楷體" pitchFamily="65" charset="-120"/>
                <a:cs typeface="Times New Roman" pitchFamily="18" charset="0"/>
              </a:rPr>
              <a:t> </a:t>
            </a:r>
          </a:p>
          <a:p>
            <a:pPr eaLnBrk="1" hangingPunct="1">
              <a:lnSpc>
                <a:spcPct val="110000"/>
              </a:lnSpc>
              <a:spcBef>
                <a:spcPct val="0"/>
              </a:spcBef>
              <a:buSzPct val="80000"/>
            </a:pPr>
            <a:r>
              <a:rPr lang="zh-TW" altLang="en-US" smtClean="0">
                <a:solidFill>
                  <a:srgbClr val="000000"/>
                </a:solidFill>
                <a:latin typeface="Times New Roman" pitchFamily="18" charset="0"/>
                <a:ea typeface="標楷體" pitchFamily="65" charset="-120"/>
                <a:cs typeface="Times New Roman" pitchFamily="18" charset="0"/>
              </a:rPr>
              <a:t>如有發生上述情形者，各機關應停止其閱覽或抄錄；其涉及刑事責任者，移送該管檢察機關偵辦。</a:t>
            </a:r>
          </a:p>
          <a:p>
            <a:endParaRPr lang="zh-TW" altLang="en-US" smtClean="0">
              <a:latin typeface="Times New Roman" pitchFamily="18" charset="0"/>
              <a:ea typeface="標楷體" pitchFamily="65" charset="-120"/>
              <a:cs typeface="Times New Roman" pitchFamily="18" charset="0"/>
            </a:endParaRPr>
          </a:p>
        </p:txBody>
      </p:sp>
      <p:sp>
        <p:nvSpPr>
          <p:cNvPr id="63491" name="矩形 4"/>
          <p:cNvSpPr>
            <a:spLocks noChangeArrowheads="1"/>
          </p:cNvSpPr>
          <p:nvPr/>
        </p:nvSpPr>
        <p:spPr bwMode="auto">
          <a:xfrm>
            <a:off x="498022" y="465667"/>
            <a:ext cx="60497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FontTx/>
              <a:buNone/>
            </a:pPr>
            <a:r>
              <a:rPr kumimoji="0" lang="zh-TW" altLang="en-US" sz="6000" b="0" dirty="0">
                <a:solidFill>
                  <a:srgbClr val="990000"/>
                </a:solidFill>
                <a:ea typeface="標楷體" pitchFamily="65" charset="-120"/>
              </a:rPr>
              <a:t>禁止行為、罰則</a:t>
            </a:r>
            <a:endParaRPr kumimoji="0" lang="zh-TW" altLang="en-US" sz="6000" dirty="0">
              <a:solidFill>
                <a:schemeClr val="bg1"/>
              </a:solidFill>
              <a:ea typeface="標楷體" pitchFamily="65" charset="-12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56</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56</a:t>
            </a:fld>
            <a:endParaRPr lang="en-US" altLang="zh-TW"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82990" y="1732129"/>
            <a:ext cx="5799446"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spcBef>
                <a:spcPct val="0"/>
              </a:spcBef>
              <a:buClr>
                <a:schemeClr val="tx1"/>
              </a:buClr>
              <a:buSzPct val="80000"/>
            </a:pPr>
            <a:r>
              <a:rPr kumimoji="0" lang="zh-TW" altLang="en-US" b="0" dirty="0">
                <a:solidFill>
                  <a:srgbClr val="000000"/>
                </a:solidFill>
                <a:latin typeface="Times New Roman" pitchFamily="18" charset="0"/>
                <a:ea typeface="標楷體" pitchFamily="65" charset="-120"/>
                <a:cs typeface="Times New Roman" pitchFamily="18" charset="0"/>
              </a:rPr>
              <a:t>各機關</a:t>
            </a:r>
            <a:r>
              <a:rPr kumimoji="0" lang="zh-TW" altLang="en-US" b="0" dirty="0">
                <a:solidFill>
                  <a:srgbClr val="FF0000"/>
                </a:solidFill>
                <a:latin typeface="Times New Roman" pitchFamily="18" charset="0"/>
                <a:ea typeface="標楷體" pitchFamily="65" charset="-120"/>
                <a:cs typeface="Times New Roman" pitchFamily="18" charset="0"/>
              </a:rPr>
              <a:t>「得」</a:t>
            </a:r>
            <a:r>
              <a:rPr kumimoji="0" lang="zh-TW" altLang="en-US" b="0" dirty="0">
                <a:solidFill>
                  <a:srgbClr val="000000"/>
                </a:solidFill>
                <a:latin typeface="Times New Roman" pitchFamily="18" charset="0"/>
                <a:ea typeface="標楷體" pitchFamily="65" charset="-120"/>
                <a:cs typeface="Times New Roman" pitchFamily="18" charset="0"/>
              </a:rPr>
              <a:t>依檔案中央主管機關所定收費標準收取費用，故機關自可依業務性質，參酌</a:t>
            </a:r>
            <a:r>
              <a:rPr kumimoji="0" lang="zh-TW" altLang="en-US" b="0" dirty="0">
                <a:solidFill>
                  <a:srgbClr val="FF0000"/>
                </a:solidFill>
                <a:latin typeface="Times New Roman" pitchFamily="18" charset="0"/>
                <a:ea typeface="標楷體" pitchFamily="65" charset="-120"/>
                <a:cs typeface="Times New Roman" pitchFamily="18" charset="0"/>
              </a:rPr>
              <a:t>「檔案閱覽抄錄複製收費標準</a:t>
            </a:r>
            <a:r>
              <a:rPr kumimoji="0" lang="en-US" altLang="zh-TW" sz="2000" b="0" dirty="0">
                <a:solidFill>
                  <a:srgbClr val="FF0000"/>
                </a:solidFill>
                <a:latin typeface="Times New Roman" pitchFamily="18" charset="0"/>
                <a:ea typeface="標楷體" pitchFamily="65" charset="-120"/>
                <a:cs typeface="Times New Roman" pitchFamily="18" charset="0"/>
              </a:rPr>
              <a:t>(102</a:t>
            </a:r>
            <a:r>
              <a:rPr kumimoji="0" lang="zh-TW" altLang="en-US" sz="2000" b="0" dirty="0">
                <a:solidFill>
                  <a:srgbClr val="FF0000"/>
                </a:solidFill>
                <a:latin typeface="Times New Roman" pitchFamily="18" charset="0"/>
                <a:ea typeface="標楷體" pitchFamily="65" charset="-120"/>
                <a:cs typeface="Times New Roman" pitchFamily="18" charset="0"/>
              </a:rPr>
              <a:t>年</a:t>
            </a:r>
            <a:r>
              <a:rPr kumimoji="0" lang="en-US" altLang="zh-TW" sz="2000" b="0" dirty="0">
                <a:solidFill>
                  <a:srgbClr val="FF0000"/>
                </a:solidFill>
                <a:latin typeface="Times New Roman" pitchFamily="18" charset="0"/>
                <a:ea typeface="標楷體" pitchFamily="65" charset="-120"/>
                <a:cs typeface="Times New Roman" pitchFamily="18" charset="0"/>
              </a:rPr>
              <a:t>2</a:t>
            </a:r>
            <a:r>
              <a:rPr kumimoji="0" lang="zh-TW" altLang="en-US" sz="2000" b="0" dirty="0">
                <a:solidFill>
                  <a:srgbClr val="FF0000"/>
                </a:solidFill>
                <a:latin typeface="Times New Roman" pitchFamily="18" charset="0"/>
                <a:ea typeface="標楷體" pitchFamily="65" charset="-120"/>
                <a:cs typeface="Times New Roman" pitchFamily="18" charset="0"/>
              </a:rPr>
              <a:t>月</a:t>
            </a:r>
            <a:r>
              <a:rPr kumimoji="0" lang="en-US" altLang="zh-TW" sz="2000" b="0" dirty="0">
                <a:solidFill>
                  <a:srgbClr val="FF0000"/>
                </a:solidFill>
                <a:latin typeface="Times New Roman" pitchFamily="18" charset="0"/>
                <a:ea typeface="標楷體" pitchFamily="65" charset="-120"/>
                <a:cs typeface="Times New Roman" pitchFamily="18" charset="0"/>
              </a:rPr>
              <a:t>6</a:t>
            </a:r>
            <a:r>
              <a:rPr kumimoji="0" lang="zh-TW" altLang="en-US" sz="2000" b="0" dirty="0">
                <a:solidFill>
                  <a:srgbClr val="FF0000"/>
                </a:solidFill>
                <a:latin typeface="Times New Roman" pitchFamily="18" charset="0"/>
                <a:ea typeface="標楷體" pitchFamily="65" charset="-120"/>
                <a:cs typeface="Times New Roman" pitchFamily="18" charset="0"/>
              </a:rPr>
              <a:t>日修正</a:t>
            </a:r>
            <a:r>
              <a:rPr kumimoji="0" lang="en-US" altLang="zh-TW" sz="2000" b="0" dirty="0">
                <a:solidFill>
                  <a:srgbClr val="FF0000"/>
                </a:solidFill>
                <a:latin typeface="Times New Roman" pitchFamily="18" charset="0"/>
                <a:ea typeface="標楷體" pitchFamily="65" charset="-120"/>
                <a:cs typeface="Times New Roman" pitchFamily="18" charset="0"/>
              </a:rPr>
              <a:t>)</a:t>
            </a:r>
            <a:r>
              <a:rPr kumimoji="0" lang="zh-TW" altLang="en-US" b="0" dirty="0">
                <a:solidFill>
                  <a:srgbClr val="FF0000"/>
                </a:solidFill>
                <a:latin typeface="Times New Roman" pitchFamily="18" charset="0"/>
                <a:ea typeface="標楷體" pitchFamily="65" charset="-120"/>
                <a:cs typeface="Times New Roman" pitchFamily="18" charset="0"/>
              </a:rPr>
              <a:t>」</a:t>
            </a:r>
            <a:r>
              <a:rPr kumimoji="0" lang="zh-TW" altLang="en-US" b="0" dirty="0">
                <a:solidFill>
                  <a:srgbClr val="000000"/>
                </a:solidFill>
                <a:latin typeface="Times New Roman" pitchFamily="18" charset="0"/>
                <a:ea typeface="標楷體" pitchFamily="65" charset="-120"/>
                <a:cs typeface="Times New Roman" pitchFamily="18" charset="0"/>
              </a:rPr>
              <a:t>自行調整收費適用之 </a:t>
            </a:r>
          </a:p>
          <a:p>
            <a:pPr>
              <a:spcBef>
                <a:spcPct val="0"/>
              </a:spcBef>
              <a:buClr>
                <a:schemeClr val="tx1"/>
              </a:buClr>
              <a:buSzPct val="80000"/>
            </a:pPr>
            <a:r>
              <a:rPr kumimoji="0" lang="zh-TW" altLang="en-US" b="0" dirty="0">
                <a:solidFill>
                  <a:srgbClr val="006600"/>
                </a:solidFill>
                <a:latin typeface="Times New Roman" pitchFamily="18" charset="0"/>
                <a:ea typeface="標楷體" pitchFamily="65" charset="-120"/>
                <a:cs typeface="Times New Roman" pitchFamily="18" charset="0"/>
              </a:rPr>
              <a:t>如戶籍</a:t>
            </a:r>
            <a:r>
              <a:rPr kumimoji="0" lang="zh-TW" altLang="en-US" b="0" dirty="0" smtClean="0">
                <a:solidFill>
                  <a:srgbClr val="006600"/>
                </a:solidFill>
                <a:latin typeface="Times New Roman" pitchFamily="18" charset="0"/>
                <a:ea typeface="標楷體" pitchFamily="65" charset="-120"/>
                <a:cs typeface="Times New Roman" pitchFamily="18" charset="0"/>
              </a:rPr>
              <a:t>法</a:t>
            </a:r>
            <a:r>
              <a:rPr kumimoji="0" lang="en-US" altLang="zh-TW" sz="2800" b="0" dirty="0" smtClean="0">
                <a:solidFill>
                  <a:srgbClr val="006600"/>
                </a:solidFill>
                <a:latin typeface="Times New Roman" pitchFamily="18" charset="0"/>
                <a:ea typeface="標楷體" pitchFamily="65" charset="-120"/>
                <a:cs typeface="Times New Roman" pitchFamily="18" charset="0"/>
              </a:rPr>
              <a:t>(</a:t>
            </a:r>
            <a:r>
              <a:rPr kumimoji="0" lang="zh-TW" altLang="en-US" sz="2800" b="0" dirty="0" smtClean="0">
                <a:solidFill>
                  <a:srgbClr val="006600"/>
                </a:solidFill>
                <a:latin typeface="Times New Roman" pitchFamily="18" charset="0"/>
                <a:ea typeface="標楷體" pitchFamily="65" charset="-120"/>
                <a:cs typeface="Times New Roman" pitchFamily="18" charset="0"/>
              </a:rPr>
              <a:t>第</a:t>
            </a:r>
            <a:r>
              <a:rPr kumimoji="0" lang="en-US" altLang="zh-TW" sz="2800" b="0" dirty="0" smtClean="0">
                <a:solidFill>
                  <a:srgbClr val="006600"/>
                </a:solidFill>
                <a:latin typeface="Times New Roman" pitchFamily="18" charset="0"/>
                <a:ea typeface="標楷體" pitchFamily="65" charset="-120"/>
                <a:cs typeface="Times New Roman" pitchFamily="18" charset="0"/>
              </a:rPr>
              <a:t>69</a:t>
            </a:r>
            <a:r>
              <a:rPr kumimoji="0" lang="zh-TW" altLang="en-US" sz="2800" b="0" dirty="0" smtClean="0">
                <a:solidFill>
                  <a:srgbClr val="006600"/>
                </a:solidFill>
                <a:latin typeface="Times New Roman" pitchFamily="18" charset="0"/>
                <a:ea typeface="標楷體" pitchFamily="65" charset="-120"/>
                <a:cs typeface="Times New Roman" pitchFamily="18" charset="0"/>
              </a:rPr>
              <a:t>條</a:t>
            </a:r>
            <a:r>
              <a:rPr kumimoji="0" lang="en-US" altLang="zh-TW" sz="2800" b="0" dirty="0" smtClean="0">
                <a:solidFill>
                  <a:srgbClr val="006600"/>
                </a:solidFill>
                <a:latin typeface="Times New Roman" pitchFamily="18" charset="0"/>
                <a:ea typeface="標楷體" pitchFamily="65" charset="-120"/>
                <a:cs typeface="Times New Roman" pitchFamily="18" charset="0"/>
              </a:rPr>
              <a:t>)</a:t>
            </a:r>
            <a:r>
              <a:rPr kumimoji="0" lang="zh-TW" altLang="en-US" b="0" dirty="0" smtClean="0">
                <a:solidFill>
                  <a:srgbClr val="006600"/>
                </a:solidFill>
                <a:latin typeface="Times New Roman" pitchFamily="18" charset="0"/>
                <a:ea typeface="標楷體" pitchFamily="65" charset="-120"/>
                <a:cs typeface="Times New Roman" pitchFamily="18" charset="0"/>
              </a:rPr>
              <a:t>、土地法</a:t>
            </a:r>
            <a:r>
              <a:rPr kumimoji="0" lang="en-US" altLang="zh-TW" b="0" dirty="0" smtClean="0">
                <a:solidFill>
                  <a:srgbClr val="006600"/>
                </a:solidFill>
                <a:latin typeface="Times New Roman" pitchFamily="18" charset="0"/>
                <a:ea typeface="標楷體" pitchFamily="65" charset="-120"/>
                <a:cs typeface="Times New Roman" pitchFamily="18" charset="0"/>
              </a:rPr>
              <a:t>(</a:t>
            </a:r>
            <a:r>
              <a:rPr kumimoji="0" lang="zh-TW" altLang="en-US" sz="2800" b="0" dirty="0" smtClean="0">
                <a:solidFill>
                  <a:srgbClr val="006600"/>
                </a:solidFill>
                <a:latin typeface="Times New Roman" pitchFamily="18" charset="0"/>
                <a:ea typeface="標楷體" pitchFamily="65" charset="-120"/>
                <a:cs typeface="Times New Roman" pitchFamily="18" charset="0"/>
              </a:rPr>
              <a:t>第</a:t>
            </a:r>
            <a:r>
              <a:rPr kumimoji="0" lang="en-US" altLang="zh-TW" sz="2800" b="0" dirty="0" smtClean="0">
                <a:solidFill>
                  <a:srgbClr val="006600"/>
                </a:solidFill>
                <a:latin typeface="Times New Roman" pitchFamily="18" charset="0"/>
                <a:ea typeface="標楷體" pitchFamily="65" charset="-120"/>
                <a:cs typeface="Times New Roman" pitchFamily="18" charset="0"/>
              </a:rPr>
              <a:t>79-2</a:t>
            </a:r>
            <a:r>
              <a:rPr kumimoji="0" lang="zh-TW" altLang="en-US" sz="2800" b="0" dirty="0" smtClean="0">
                <a:solidFill>
                  <a:srgbClr val="006600"/>
                </a:solidFill>
                <a:latin typeface="Times New Roman" pitchFamily="18" charset="0"/>
                <a:ea typeface="標楷體" pitchFamily="65" charset="-120"/>
                <a:cs typeface="Times New Roman" pitchFamily="18" charset="0"/>
              </a:rPr>
              <a:t>條</a:t>
            </a:r>
            <a:r>
              <a:rPr kumimoji="0" lang="en-US" altLang="zh-TW" b="0" dirty="0" smtClean="0">
                <a:solidFill>
                  <a:srgbClr val="006600"/>
                </a:solidFill>
                <a:latin typeface="Times New Roman" pitchFamily="18" charset="0"/>
                <a:ea typeface="標楷體" pitchFamily="65" charset="-120"/>
                <a:cs typeface="Times New Roman" pitchFamily="18" charset="0"/>
              </a:rPr>
              <a:t>)</a:t>
            </a:r>
            <a:r>
              <a:rPr kumimoji="0" lang="zh-TW" altLang="en-US" b="0" dirty="0" smtClean="0">
                <a:solidFill>
                  <a:srgbClr val="006600"/>
                </a:solidFill>
                <a:latin typeface="Times New Roman" pitchFamily="18" charset="0"/>
                <a:ea typeface="標楷體" pitchFamily="65" charset="-120"/>
                <a:cs typeface="Times New Roman" pitchFamily="18" charset="0"/>
              </a:rPr>
              <a:t>針對戶籍檔案之請領、</a:t>
            </a:r>
            <a:r>
              <a:rPr kumimoji="0" lang="zh-TW" altLang="en-US" b="0" dirty="0">
                <a:solidFill>
                  <a:srgbClr val="006600"/>
                </a:solidFill>
                <a:latin typeface="Times New Roman" pitchFamily="18" charset="0"/>
                <a:ea typeface="標楷體" pitchFamily="65" charset="-120"/>
                <a:cs typeface="Times New Roman" pitchFamily="18" charset="0"/>
              </a:rPr>
              <a:t>地</a:t>
            </a:r>
            <a:r>
              <a:rPr kumimoji="0" lang="zh-TW" altLang="en-US" b="0" dirty="0" smtClean="0">
                <a:solidFill>
                  <a:srgbClr val="006600"/>
                </a:solidFill>
                <a:latin typeface="Times New Roman" pitchFamily="18" charset="0"/>
                <a:ea typeface="標楷體" pitchFamily="65" charset="-120"/>
                <a:cs typeface="Times New Roman" pitchFamily="18" charset="0"/>
              </a:rPr>
              <a:t>籍資料閱覽</a:t>
            </a:r>
            <a:r>
              <a:rPr kumimoji="0" lang="zh-TW" altLang="en-US" b="0" dirty="0">
                <a:solidFill>
                  <a:srgbClr val="006600"/>
                </a:solidFill>
                <a:latin typeface="Times New Roman" pitchFamily="18" charset="0"/>
                <a:ea typeface="標楷體" pitchFamily="65" charset="-120"/>
                <a:cs typeface="Times New Roman" pitchFamily="18" charset="0"/>
              </a:rPr>
              <a:t>收費，已定有相關規定等，檔案應用費用之收取即可依規定辦理</a:t>
            </a:r>
            <a:r>
              <a:rPr kumimoji="0" lang="en-US" altLang="zh-TW" sz="2800" b="0" dirty="0">
                <a:solidFill>
                  <a:srgbClr val="000000"/>
                </a:solidFill>
                <a:latin typeface="Times New Roman" pitchFamily="18" charset="0"/>
                <a:ea typeface="標楷體" pitchFamily="65" charset="-120"/>
                <a:cs typeface="Times New Roman" pitchFamily="18" charset="0"/>
              </a:rPr>
              <a:t>(</a:t>
            </a:r>
            <a:r>
              <a:rPr kumimoji="0" lang="zh-TW" altLang="en-US" sz="2800" b="0" dirty="0">
                <a:latin typeface="Times New Roman" pitchFamily="18" charset="0"/>
                <a:ea typeface="標楷體" pitchFamily="65" charset="-120"/>
                <a:cs typeface="Times New Roman" pitchFamily="18" charset="0"/>
              </a:rPr>
              <a:t>檔案閱覽抄錄複製收費標準第</a:t>
            </a:r>
            <a:r>
              <a:rPr kumimoji="0" lang="en-US" altLang="zh-TW" sz="2800" b="0" dirty="0">
                <a:latin typeface="Times New Roman" pitchFamily="18" charset="0"/>
                <a:ea typeface="標楷體" pitchFamily="65" charset="-120"/>
                <a:cs typeface="Times New Roman" pitchFamily="18" charset="0"/>
              </a:rPr>
              <a:t>2</a:t>
            </a:r>
            <a:r>
              <a:rPr kumimoji="0" lang="zh-TW" altLang="en-US" sz="2800" b="0" dirty="0">
                <a:latin typeface="Times New Roman" pitchFamily="18" charset="0"/>
                <a:ea typeface="標楷體" pitchFamily="65" charset="-120"/>
                <a:cs typeface="Times New Roman" pitchFamily="18" charset="0"/>
              </a:rPr>
              <a:t>條</a:t>
            </a:r>
            <a:r>
              <a:rPr kumimoji="0" lang="en-US" altLang="zh-TW" sz="2800" b="0" dirty="0">
                <a:latin typeface="Times New Roman" pitchFamily="18" charset="0"/>
                <a:ea typeface="標楷體" pitchFamily="65" charset="-120"/>
                <a:cs typeface="Times New Roman" pitchFamily="18" charset="0"/>
              </a:rPr>
              <a:t>)</a:t>
            </a:r>
          </a:p>
        </p:txBody>
      </p:sp>
      <p:sp>
        <p:nvSpPr>
          <p:cNvPr id="2" name="標題 1"/>
          <p:cNvSpPr>
            <a:spLocks noGrp="1"/>
          </p:cNvSpPr>
          <p:nvPr>
            <p:ph type="title"/>
          </p:nvPr>
        </p:nvSpPr>
        <p:spPr/>
        <p:txBody>
          <a:bodyPr/>
          <a:lstStyle/>
          <a:p>
            <a:r>
              <a:rPr kumimoji="0" lang="zh-TW" altLang="en-US" sz="6000" kern="1200" dirty="0">
                <a:solidFill>
                  <a:srgbClr val="990000"/>
                </a:solidFill>
                <a:latin typeface="Arial" charset="0"/>
                <a:ea typeface="標楷體" pitchFamily="65" charset="-120"/>
                <a:cs typeface="+mn-cs"/>
              </a:rPr>
              <a:t>收費標準</a:t>
            </a:r>
          </a:p>
        </p:txBody>
      </p:sp>
      <p:sp>
        <p:nvSpPr>
          <p:cNvPr id="3" name="頁尾版面配置區 2"/>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6DB4F03D-1291-4CD0-976D-BE064014AF23}" type="slidenum">
              <a:rPr lang="en-US" altLang="zh-TW" smtClean="0"/>
              <a:pPr>
                <a:defRPr/>
              </a:pPr>
              <a:t>57</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57</a:t>
            </a:fld>
            <a:endParaRPr lang="en-US" altLang="zh-TW" sz="1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Grp="1" noChangeArrowheads="1"/>
          </p:cNvSpPr>
          <p:nvPr>
            <p:ph sz="quarter" idx="1"/>
          </p:nvPr>
        </p:nvSpPr>
        <p:spPr>
          <a:xfrm>
            <a:off x="513856" y="1801316"/>
            <a:ext cx="5943600" cy="6540500"/>
          </a:xfrm>
        </p:spPr>
        <p:txBody>
          <a:bodyPr/>
          <a:lstStyle/>
          <a:p>
            <a:pPr eaLnBrk="1" hangingPunct="1">
              <a:lnSpc>
                <a:spcPct val="115000"/>
              </a:lnSpc>
              <a:spcBef>
                <a:spcPct val="10000"/>
              </a:spcBef>
              <a:buFont typeface="Arial" panose="020B0604020202020204" pitchFamily="34" charset="0"/>
              <a:buChar char="•"/>
              <a:defRPr/>
            </a:pPr>
            <a:r>
              <a:rPr lang="zh-TW" altLang="en-US" b="1" dirty="0" smtClean="0"/>
              <a:t>申請案紀錄</a:t>
            </a:r>
          </a:p>
          <a:p>
            <a:pPr marL="476250" lvl="1" indent="0" eaLnBrk="1" hangingPunct="1">
              <a:lnSpc>
                <a:spcPct val="115000"/>
              </a:lnSpc>
              <a:spcBef>
                <a:spcPct val="10000"/>
              </a:spcBef>
              <a:buFontTx/>
              <a:buNone/>
              <a:defRPr/>
            </a:pPr>
            <a:r>
              <a:rPr lang="zh-TW" altLang="en-US" dirty="0" smtClean="0"/>
              <a:t>檔案應用申請書、審核通知書、檔案應用簽收單、檔案應用紀錄</a:t>
            </a:r>
            <a:r>
              <a:rPr lang="zh-TW" altLang="en-US" sz="3200" b="1" dirty="0" smtClean="0"/>
              <a:t> </a:t>
            </a:r>
          </a:p>
          <a:p>
            <a:pPr eaLnBrk="1" hangingPunct="1">
              <a:lnSpc>
                <a:spcPct val="115000"/>
              </a:lnSpc>
              <a:spcBef>
                <a:spcPct val="10000"/>
              </a:spcBef>
              <a:buFont typeface="Arial" panose="020B0604020202020204" pitchFamily="34" charset="0"/>
              <a:buChar char="•"/>
              <a:defRPr/>
            </a:pPr>
            <a:r>
              <a:rPr lang="zh-TW" altLang="en-US" b="1" dirty="0" smtClean="0"/>
              <a:t>檔案應用調查</a:t>
            </a:r>
          </a:p>
          <a:p>
            <a:pPr marL="933450" lvl="1" indent="-457200" eaLnBrk="1" hangingPunct="1">
              <a:lnSpc>
                <a:spcPct val="115000"/>
              </a:lnSpc>
              <a:spcBef>
                <a:spcPct val="10000"/>
              </a:spcBef>
              <a:buFont typeface="Arial" panose="020B0604020202020204" pitchFamily="34" charset="0"/>
              <a:buChar char="•"/>
              <a:defRPr/>
            </a:pPr>
            <a:r>
              <a:rPr lang="zh-TW" altLang="en-US" dirty="0" smtClean="0"/>
              <a:t>分析檔案顧客的背景、類型、</a:t>
            </a:r>
          </a:p>
          <a:p>
            <a:pPr marL="933450" lvl="1" indent="-457200" eaLnBrk="1" hangingPunct="1">
              <a:lnSpc>
                <a:spcPct val="115000"/>
              </a:lnSpc>
              <a:spcBef>
                <a:spcPct val="10000"/>
              </a:spcBef>
              <a:buFont typeface="Arial" panose="020B0604020202020204" pitchFamily="34" charset="0"/>
              <a:buChar char="•"/>
              <a:defRPr/>
            </a:pPr>
            <a:r>
              <a:rPr lang="zh-TW" altLang="en-US" dirty="0" smtClean="0"/>
              <a:t>檔案應用需求、滿意度及改進建議</a:t>
            </a:r>
            <a:endParaRPr lang="zh-TW" altLang="en-US" b="1" dirty="0" smtClean="0"/>
          </a:p>
          <a:p>
            <a:pPr eaLnBrk="1" hangingPunct="1">
              <a:lnSpc>
                <a:spcPct val="115000"/>
              </a:lnSpc>
              <a:spcBef>
                <a:spcPct val="10000"/>
              </a:spcBef>
              <a:buFont typeface="Arial" panose="020B0604020202020204" pitchFamily="34" charset="0"/>
              <a:buChar char="•"/>
              <a:defRPr/>
            </a:pPr>
            <a:r>
              <a:rPr lang="zh-TW" altLang="en-US" b="1" dirty="0" smtClean="0"/>
              <a:t>申請應用檔案數量、類別</a:t>
            </a:r>
            <a:r>
              <a:rPr lang="zh-TW" altLang="en-US" sz="3600" b="1" dirty="0" smtClean="0"/>
              <a:t>、</a:t>
            </a:r>
            <a:r>
              <a:rPr lang="zh-TW" altLang="en-US" b="1" dirty="0" smtClean="0"/>
              <a:t>                        准駁情形及推廣情形統計</a:t>
            </a:r>
          </a:p>
        </p:txBody>
      </p:sp>
      <p:sp>
        <p:nvSpPr>
          <p:cNvPr id="65539" name="矩形 8"/>
          <p:cNvSpPr>
            <a:spLocks noChangeArrowheads="1"/>
          </p:cNvSpPr>
          <p:nvPr/>
        </p:nvSpPr>
        <p:spPr bwMode="auto">
          <a:xfrm>
            <a:off x="277086" y="585780"/>
            <a:ext cx="64171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r" eaLnBrk="1" hangingPunct="1">
              <a:spcBef>
                <a:spcPct val="0"/>
              </a:spcBef>
              <a:buFontTx/>
              <a:buNone/>
            </a:pPr>
            <a:r>
              <a:rPr kumimoji="0" lang="zh-TW" altLang="en-US" sz="5400" b="0" dirty="0">
                <a:solidFill>
                  <a:srgbClr val="990000"/>
                </a:solidFill>
                <a:ea typeface="標楷體" pitchFamily="65" charset="-120"/>
              </a:rPr>
              <a:t>檔案應用紀錄及統計</a:t>
            </a:r>
            <a:endParaRPr kumimoji="0" lang="zh-TW" altLang="en-US" sz="5400" dirty="0">
              <a:solidFill>
                <a:schemeClr val="bg1"/>
              </a:solidFill>
              <a:ea typeface="標楷體" pitchFamily="65" charset="-120"/>
            </a:endParaRPr>
          </a:p>
        </p:txBody>
      </p:sp>
      <p:sp>
        <p:nvSpPr>
          <p:cNvPr id="4" name="投影片編號版面配置區 2"/>
          <p:cNvSpPr txBox="1">
            <a:spLocks/>
          </p:cNvSpPr>
          <p:nvPr/>
        </p:nvSpPr>
        <p:spPr>
          <a:xfrm>
            <a:off x="4476465" y="8699975"/>
            <a:ext cx="2147816" cy="317500"/>
          </a:xfrm>
          <a:prstGeom prst="rect">
            <a:avLst/>
          </a:prstGeom>
        </p:spPr>
        <p:txBody>
          <a:bodyPr/>
          <a:lstStyle>
            <a:defPPr>
              <a:defRPr lang="fr-FR"/>
            </a:defPPr>
            <a:lvl1pPr algn="r" rtl="0" fontAlgn="base">
              <a:spcBef>
                <a:spcPct val="0"/>
              </a:spcBef>
              <a:spcAft>
                <a:spcPct val="0"/>
              </a:spcAft>
              <a:defRPr sz="10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58</a:t>
            </a:fld>
            <a:endParaRPr lang="en-US" altLang="zh-TW" sz="1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a:spLocks noGrp="1" noChangeArrowheads="1"/>
          </p:cNvSpPr>
          <p:nvPr>
            <p:ph sz="quarter" idx="1"/>
          </p:nvPr>
        </p:nvSpPr>
        <p:spPr>
          <a:xfrm>
            <a:off x="440872" y="1538027"/>
            <a:ext cx="5943600" cy="7035800"/>
          </a:xfrm>
        </p:spPr>
        <p:txBody>
          <a:bodyPr/>
          <a:lstStyle/>
          <a:p>
            <a:pPr marL="719138" indent="-719138" eaLnBrk="1" hangingPunct="1">
              <a:spcBef>
                <a:spcPts val="0"/>
              </a:spcBef>
              <a:buFontTx/>
              <a:buNone/>
              <a:defRPr/>
            </a:pPr>
            <a:r>
              <a:rPr lang="en-US" altLang="zh-TW" dirty="0" smtClean="0">
                <a:latin typeface="Times New Roman" pitchFamily="18" charset="0"/>
                <a:cs typeface="Times New Roman" pitchFamily="18" charset="0"/>
              </a:rPr>
              <a:t>Q</a:t>
            </a:r>
            <a:r>
              <a:rPr lang="zh-TW" altLang="en-US" dirty="0" smtClean="0">
                <a:latin typeface="Times New Roman" pitchFamily="18" charset="0"/>
                <a:cs typeface="Times New Roman" pitchFamily="18" charset="0"/>
              </a:rPr>
              <a:t>：人民向機關申請閱覽、複製攸關個人權益相關公文，其適用法令為何</a:t>
            </a:r>
            <a:r>
              <a:rPr lang="en-US" altLang="zh-TW" dirty="0" smtClean="0">
                <a:latin typeface="Times New Roman" pitchFamily="18" charset="0"/>
                <a:cs typeface="Times New Roman" pitchFamily="18" charset="0"/>
              </a:rPr>
              <a:t>?</a:t>
            </a:r>
          </a:p>
          <a:p>
            <a:pPr eaLnBrk="1" hangingPunct="1">
              <a:lnSpc>
                <a:spcPct val="115000"/>
              </a:lnSpc>
              <a:spcBef>
                <a:spcPct val="10000"/>
              </a:spcBef>
              <a:buFont typeface="Arial" panose="020B0604020202020204" pitchFamily="34" charset="0"/>
              <a:buChar char="•"/>
              <a:defRPr/>
            </a:pPr>
            <a:endParaRPr lang="en-US" altLang="zh-TW" sz="3800" dirty="0" smtClean="0">
              <a:latin typeface="Times New Roman" pitchFamily="18" charset="0"/>
              <a:cs typeface="Times New Roman" pitchFamily="18" charset="0"/>
            </a:endParaRPr>
          </a:p>
          <a:p>
            <a:pPr eaLnBrk="1" hangingPunct="1">
              <a:lnSpc>
                <a:spcPct val="115000"/>
              </a:lnSpc>
              <a:spcBef>
                <a:spcPct val="10000"/>
              </a:spcBef>
              <a:buFont typeface="Arial" panose="020B0604020202020204" pitchFamily="34" charset="0"/>
              <a:buChar char="•"/>
              <a:defRPr/>
            </a:pPr>
            <a:endParaRPr lang="zh-TW" altLang="en-US" sz="3800" dirty="0" smtClean="0">
              <a:latin typeface="Times New Roman" pitchFamily="18" charset="0"/>
              <a:cs typeface="Times New Roman" pitchFamily="18" charset="0"/>
            </a:endParaRPr>
          </a:p>
        </p:txBody>
      </p:sp>
      <p:sp>
        <p:nvSpPr>
          <p:cNvPr id="66563" name="矩形 8"/>
          <p:cNvSpPr>
            <a:spLocks noChangeArrowheads="1"/>
          </p:cNvSpPr>
          <p:nvPr/>
        </p:nvSpPr>
        <p:spPr bwMode="auto">
          <a:xfrm>
            <a:off x="1002239" y="330200"/>
            <a:ext cx="36471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r" eaLnBrk="1" hangingPunct="1">
              <a:spcBef>
                <a:spcPct val="0"/>
              </a:spcBef>
              <a:buFontTx/>
              <a:buNone/>
            </a:pPr>
            <a:r>
              <a:rPr kumimoji="0" lang="zh-TW" altLang="en-US" sz="6000" b="0" dirty="0">
                <a:solidFill>
                  <a:srgbClr val="990000"/>
                </a:solidFill>
                <a:latin typeface="Times New Roman" pitchFamily="18" charset="0"/>
                <a:ea typeface="標楷體" pitchFamily="65" charset="-120"/>
                <a:cs typeface="Times New Roman" pitchFamily="18" charset="0"/>
              </a:rPr>
              <a:t>常見問題</a:t>
            </a:r>
            <a:r>
              <a:rPr kumimoji="0" lang="en-US" altLang="zh-TW" sz="6000" b="0" dirty="0">
                <a:solidFill>
                  <a:srgbClr val="990000"/>
                </a:solidFill>
                <a:latin typeface="Times New Roman" pitchFamily="18" charset="0"/>
                <a:ea typeface="標楷體" pitchFamily="65" charset="-120"/>
                <a:cs typeface="Times New Roman" pitchFamily="18" charset="0"/>
              </a:rPr>
              <a:t>1</a:t>
            </a:r>
            <a:endParaRPr kumimoji="0" lang="zh-TW" altLang="en-US" sz="6000" dirty="0">
              <a:solidFill>
                <a:schemeClr val="bg1"/>
              </a:solidFill>
              <a:latin typeface="Times New Roman" pitchFamily="18" charset="0"/>
              <a:ea typeface="標楷體" pitchFamily="65" charset="-120"/>
              <a:cs typeface="Times New Roman" pitchFamily="18" charset="0"/>
            </a:endParaRPr>
          </a:p>
        </p:txBody>
      </p:sp>
      <p:pic>
        <p:nvPicPr>
          <p:cNvPr id="6656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3008140"/>
            <a:ext cx="5641522" cy="5949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 name="投影片編號版面配置區 2"/>
          <p:cNvSpPr txBox="1">
            <a:spLocks/>
          </p:cNvSpPr>
          <p:nvPr/>
        </p:nvSpPr>
        <p:spPr>
          <a:xfrm>
            <a:off x="4476465" y="8699975"/>
            <a:ext cx="2147816" cy="317500"/>
          </a:xfrm>
          <a:prstGeom prst="rect">
            <a:avLst/>
          </a:prstGeom>
        </p:spPr>
        <p:txBody>
          <a:bodyPr/>
          <a:lstStyle>
            <a:defPPr>
              <a:defRPr lang="fr-FR"/>
            </a:defPPr>
            <a:lvl1pPr algn="r" rtl="0" fontAlgn="base">
              <a:spcBef>
                <a:spcPct val="0"/>
              </a:spcBef>
              <a:spcAft>
                <a:spcPct val="0"/>
              </a:spcAft>
              <a:defRPr sz="10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59</a:t>
            </a:fld>
            <a:endParaRPr lang="en-US" altLang="zh-TW"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圓角矩形 6"/>
          <p:cNvSpPr/>
          <p:nvPr/>
        </p:nvSpPr>
        <p:spPr bwMode="auto">
          <a:xfrm>
            <a:off x="2393157" y="2396067"/>
            <a:ext cx="702469" cy="3983567"/>
          </a:xfrm>
          <a:prstGeom prst="roundRect">
            <a:avLst/>
          </a:prstGeom>
          <a:solidFill>
            <a:srgbClr val="FFFF00"/>
          </a:solidFill>
          <a:ln>
            <a:solidFill>
              <a:srgbClr val="00800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a:lstStyle/>
          <a:p>
            <a:pPr algn="ctr">
              <a:defRPr/>
            </a:pPr>
            <a:r>
              <a:rPr lang="zh-TW" altLang="en-US" sz="4400" dirty="0">
                <a:solidFill>
                  <a:srgbClr val="663300"/>
                </a:solidFill>
                <a:latin typeface="標楷體" pitchFamily="65" charset="-120"/>
                <a:ea typeface="標楷體" pitchFamily="65" charset="-120"/>
              </a:rPr>
              <a:t>檔</a:t>
            </a:r>
            <a:endParaRPr lang="en-US" altLang="zh-TW" sz="4400" dirty="0">
              <a:solidFill>
                <a:srgbClr val="663300"/>
              </a:solidFill>
              <a:latin typeface="標楷體" pitchFamily="65" charset="-120"/>
              <a:ea typeface="標楷體" pitchFamily="65" charset="-120"/>
            </a:endParaRPr>
          </a:p>
          <a:p>
            <a:pPr algn="ctr">
              <a:defRPr/>
            </a:pPr>
            <a:r>
              <a:rPr lang="zh-TW" altLang="en-US" sz="4400" dirty="0">
                <a:solidFill>
                  <a:srgbClr val="663300"/>
                </a:solidFill>
                <a:latin typeface="標楷體" pitchFamily="65" charset="-120"/>
                <a:ea typeface="標楷體" pitchFamily="65" charset="-120"/>
              </a:rPr>
              <a:t>案</a:t>
            </a:r>
            <a:endParaRPr lang="en-US" altLang="zh-TW" sz="4400" dirty="0">
              <a:solidFill>
                <a:srgbClr val="663300"/>
              </a:solidFill>
              <a:latin typeface="標楷體" pitchFamily="65" charset="-120"/>
              <a:ea typeface="標楷體" pitchFamily="65" charset="-120"/>
            </a:endParaRPr>
          </a:p>
          <a:p>
            <a:pPr algn="ctr">
              <a:defRPr/>
            </a:pPr>
            <a:r>
              <a:rPr lang="zh-TW" altLang="en-US" sz="4400" dirty="0">
                <a:solidFill>
                  <a:srgbClr val="663300"/>
                </a:solidFill>
                <a:latin typeface="標楷體" pitchFamily="65" charset="-120"/>
                <a:ea typeface="標楷體" pitchFamily="65" charset="-120"/>
              </a:rPr>
              <a:t>應</a:t>
            </a:r>
            <a:endParaRPr lang="en-US" altLang="zh-TW" sz="4400" dirty="0">
              <a:solidFill>
                <a:srgbClr val="663300"/>
              </a:solidFill>
              <a:latin typeface="標楷體" pitchFamily="65" charset="-120"/>
              <a:ea typeface="標楷體" pitchFamily="65" charset="-120"/>
            </a:endParaRPr>
          </a:p>
          <a:p>
            <a:pPr algn="ctr">
              <a:defRPr/>
            </a:pPr>
            <a:r>
              <a:rPr lang="zh-TW" altLang="en-US" sz="4400" dirty="0">
                <a:solidFill>
                  <a:srgbClr val="663300"/>
                </a:solidFill>
                <a:latin typeface="標楷體" pitchFamily="65" charset="-120"/>
                <a:ea typeface="標楷體" pitchFamily="65" charset="-120"/>
              </a:rPr>
              <a:t>用</a:t>
            </a:r>
            <a:endParaRPr lang="en-US" altLang="zh-TW" sz="4400" dirty="0">
              <a:solidFill>
                <a:srgbClr val="663300"/>
              </a:solidFill>
              <a:latin typeface="標楷體" pitchFamily="65" charset="-120"/>
              <a:ea typeface="標楷體" pitchFamily="65" charset="-120"/>
            </a:endParaRPr>
          </a:p>
          <a:p>
            <a:pPr algn="l">
              <a:defRPr/>
            </a:pPr>
            <a:endParaRPr lang="en-US" altLang="zh-TW" sz="3200" dirty="0">
              <a:solidFill>
                <a:schemeClr val="bg1"/>
              </a:solidFill>
              <a:latin typeface="標楷體" pitchFamily="65" charset="-120"/>
              <a:ea typeface="標楷體" pitchFamily="65" charset="-120"/>
            </a:endParaRPr>
          </a:p>
          <a:p>
            <a:pPr>
              <a:defRPr/>
            </a:pPr>
            <a:endParaRPr lang="zh-TW" altLang="en-US" sz="3200" dirty="0">
              <a:solidFill>
                <a:schemeClr val="bg1"/>
              </a:solidFill>
              <a:latin typeface="標楷體" pitchFamily="65" charset="-120"/>
              <a:ea typeface="標楷體" pitchFamily="65" charset="-120"/>
            </a:endParaRPr>
          </a:p>
        </p:txBody>
      </p:sp>
      <p:cxnSp>
        <p:nvCxnSpPr>
          <p:cNvPr id="9" name="直線接點 8"/>
          <p:cNvCxnSpPr/>
          <p:nvPr/>
        </p:nvCxnSpPr>
        <p:spPr bwMode="auto">
          <a:xfrm>
            <a:off x="3095625" y="4254501"/>
            <a:ext cx="369094" cy="12700"/>
          </a:xfrm>
          <a:prstGeom prst="line">
            <a:avLst/>
          </a:prstGeom>
          <a:ln>
            <a:solidFill>
              <a:srgbClr val="00800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1268" name="直線接點 10"/>
          <p:cNvCxnSpPr>
            <a:cxnSpLocks noChangeShapeType="1"/>
          </p:cNvCxnSpPr>
          <p:nvPr/>
        </p:nvCxnSpPr>
        <p:spPr bwMode="auto">
          <a:xfrm>
            <a:off x="2552700" y="4713817"/>
            <a:ext cx="685800" cy="1219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3" name="直線接點 12"/>
          <p:cNvCxnSpPr/>
          <p:nvPr/>
        </p:nvCxnSpPr>
        <p:spPr bwMode="auto">
          <a:xfrm>
            <a:off x="3432573" y="2747434"/>
            <a:ext cx="11906" cy="3069167"/>
          </a:xfrm>
          <a:prstGeom prst="line">
            <a:avLst/>
          </a:prstGeom>
          <a:ln>
            <a:solidFill>
              <a:srgbClr val="008000"/>
            </a:solidFill>
          </a:ln>
          <a:extLst/>
        </p:spPr>
        <p:style>
          <a:lnRef idx="3">
            <a:schemeClr val="dk1"/>
          </a:lnRef>
          <a:fillRef idx="0">
            <a:schemeClr val="dk1"/>
          </a:fillRef>
          <a:effectRef idx="2">
            <a:schemeClr val="dk1"/>
          </a:effectRef>
          <a:fontRef idx="minor">
            <a:schemeClr val="tx1"/>
          </a:fontRef>
        </p:style>
      </p:cxnSp>
      <p:cxnSp>
        <p:nvCxnSpPr>
          <p:cNvPr id="15" name="直線接點 14"/>
          <p:cNvCxnSpPr/>
          <p:nvPr/>
        </p:nvCxnSpPr>
        <p:spPr bwMode="auto">
          <a:xfrm>
            <a:off x="3421856" y="2747433"/>
            <a:ext cx="423863" cy="0"/>
          </a:xfrm>
          <a:prstGeom prst="line">
            <a:avLst/>
          </a:prstGeom>
          <a:ln>
            <a:solidFill>
              <a:srgbClr val="008000"/>
            </a:solidFill>
          </a:ln>
          <a:extLst/>
        </p:spPr>
        <p:style>
          <a:lnRef idx="2">
            <a:schemeClr val="accent6"/>
          </a:lnRef>
          <a:fillRef idx="0">
            <a:schemeClr val="accent6"/>
          </a:fillRef>
          <a:effectRef idx="1">
            <a:schemeClr val="accent6"/>
          </a:effectRef>
          <a:fontRef idx="minor">
            <a:schemeClr val="tx1"/>
          </a:fontRef>
        </p:style>
      </p:cxnSp>
      <p:cxnSp>
        <p:nvCxnSpPr>
          <p:cNvPr id="17" name="直線接點 16"/>
          <p:cNvCxnSpPr/>
          <p:nvPr/>
        </p:nvCxnSpPr>
        <p:spPr bwMode="auto">
          <a:xfrm flipV="1">
            <a:off x="3421856" y="4254501"/>
            <a:ext cx="409575" cy="12700"/>
          </a:xfrm>
          <a:prstGeom prst="line">
            <a:avLst/>
          </a:prstGeom>
          <a:ln>
            <a:solidFill>
              <a:srgbClr val="008000"/>
            </a:solidFill>
            <a:headEnd type="none" w="med" len="med"/>
            <a:tailEnd type="none" w="med" len="med"/>
          </a:ln>
          <a:extLst/>
        </p:spPr>
        <p:style>
          <a:lnRef idx="3">
            <a:schemeClr val="dk1"/>
          </a:lnRef>
          <a:fillRef idx="0">
            <a:schemeClr val="dk1"/>
          </a:fillRef>
          <a:effectRef idx="2">
            <a:schemeClr val="dk1"/>
          </a:effectRef>
          <a:fontRef idx="minor">
            <a:schemeClr val="tx1"/>
          </a:fontRef>
        </p:style>
      </p:cxnSp>
      <p:cxnSp>
        <p:nvCxnSpPr>
          <p:cNvPr id="19" name="直線接點 18"/>
          <p:cNvCxnSpPr/>
          <p:nvPr/>
        </p:nvCxnSpPr>
        <p:spPr bwMode="auto">
          <a:xfrm>
            <a:off x="3421856" y="5801784"/>
            <a:ext cx="415529" cy="14816"/>
          </a:xfrm>
          <a:prstGeom prst="line">
            <a:avLst/>
          </a:prstGeom>
          <a:ln>
            <a:solidFill>
              <a:srgbClr val="008000"/>
            </a:solidFill>
          </a:ln>
          <a:extLst/>
        </p:spPr>
        <p:style>
          <a:lnRef idx="3">
            <a:schemeClr val="dk1"/>
          </a:lnRef>
          <a:fillRef idx="0">
            <a:schemeClr val="dk1"/>
          </a:fillRef>
          <a:effectRef idx="2">
            <a:schemeClr val="dk1"/>
          </a:effectRef>
          <a:fontRef idx="minor">
            <a:schemeClr val="tx1"/>
          </a:fontRef>
        </p:style>
      </p:cxnSp>
      <p:sp>
        <p:nvSpPr>
          <p:cNvPr id="22" name="圓角矩形 21"/>
          <p:cNvSpPr/>
          <p:nvPr/>
        </p:nvSpPr>
        <p:spPr bwMode="auto">
          <a:xfrm>
            <a:off x="3817144" y="1976967"/>
            <a:ext cx="2400300" cy="1422400"/>
          </a:xfrm>
          <a:prstGeom prst="roundRect">
            <a:avLst/>
          </a:prstGeom>
          <a:solidFill>
            <a:srgbClr val="CCFFCC"/>
          </a:solidFill>
          <a:ln>
            <a:solidFill>
              <a:srgbClr val="008000"/>
            </a:solidFill>
          </a:ln>
          <a:extLst/>
        </p:spPr>
        <p:style>
          <a:lnRef idx="2">
            <a:schemeClr val="dk1"/>
          </a:lnRef>
          <a:fillRef idx="1">
            <a:schemeClr val="lt1"/>
          </a:fillRef>
          <a:effectRef idx="0">
            <a:schemeClr val="dk1"/>
          </a:effectRef>
          <a:fontRef idx="minor">
            <a:schemeClr val="dk1"/>
          </a:fontRef>
        </p:style>
        <p:txBody>
          <a:bodyPr/>
          <a:lstStyle/>
          <a:p>
            <a:pPr algn="ctr">
              <a:defRPr/>
            </a:pPr>
            <a:r>
              <a:rPr lang="zh-TW" altLang="en-US" sz="4400" b="0" dirty="0">
                <a:solidFill>
                  <a:srgbClr val="FF0000"/>
                </a:solidFill>
                <a:latin typeface="標楷體" pitchFamily="65" charset="-120"/>
                <a:ea typeface="標楷體" pitchFamily="65" charset="-120"/>
                <a:cs typeface="Times New Roman" panose="02020603050405020304" pitchFamily="18" charset="0"/>
              </a:rPr>
              <a:t>目錄彙送</a:t>
            </a:r>
            <a:r>
              <a:rPr lang="en-US" altLang="zh-TW" sz="2800" b="0" dirty="0">
                <a:solidFill>
                  <a:srgbClr val="FF0000"/>
                </a:solidFill>
                <a:latin typeface="標楷體" pitchFamily="65" charset="-120"/>
                <a:ea typeface="標楷體" pitchFamily="65" charset="-120"/>
                <a:cs typeface="Times New Roman" panose="02020603050405020304" pitchFamily="18" charset="0"/>
              </a:rPr>
              <a:t>(19)</a:t>
            </a:r>
            <a:endParaRPr lang="zh-TW" altLang="en-US" sz="2800" b="0" dirty="0">
              <a:solidFill>
                <a:srgbClr val="FF0000"/>
              </a:solidFill>
              <a:latin typeface="標楷體" pitchFamily="65" charset="-120"/>
              <a:ea typeface="標楷體" pitchFamily="65" charset="-120"/>
              <a:cs typeface="Times New Roman" panose="02020603050405020304" pitchFamily="18" charset="0"/>
            </a:endParaRPr>
          </a:p>
        </p:txBody>
      </p:sp>
      <p:sp>
        <p:nvSpPr>
          <p:cNvPr id="23" name="圓角矩形 22"/>
          <p:cNvSpPr/>
          <p:nvPr/>
        </p:nvSpPr>
        <p:spPr bwMode="auto">
          <a:xfrm>
            <a:off x="3845719" y="3617384"/>
            <a:ext cx="2400300" cy="1422400"/>
          </a:xfrm>
          <a:prstGeom prst="roundRect">
            <a:avLst/>
          </a:prstGeom>
          <a:solidFill>
            <a:srgbClr val="CCFFCC"/>
          </a:solidFill>
          <a:ln>
            <a:solidFill>
              <a:srgbClr val="008000"/>
            </a:solidFill>
          </a:ln>
          <a:extLst/>
        </p:spPr>
        <p:style>
          <a:lnRef idx="2">
            <a:schemeClr val="dk1"/>
          </a:lnRef>
          <a:fillRef idx="1">
            <a:schemeClr val="lt1"/>
          </a:fillRef>
          <a:effectRef idx="0">
            <a:schemeClr val="dk1"/>
          </a:effectRef>
          <a:fontRef idx="minor">
            <a:schemeClr val="dk1"/>
          </a:fontRef>
        </p:style>
        <p:txBody>
          <a:bodyPr/>
          <a:lstStyle/>
          <a:p>
            <a:pPr algn="ctr">
              <a:defRPr/>
            </a:pPr>
            <a:r>
              <a:rPr lang="zh-TW" altLang="en-US" sz="4400" b="0" dirty="0">
                <a:solidFill>
                  <a:srgbClr val="FF0000"/>
                </a:solidFill>
                <a:latin typeface="標楷體" pitchFamily="65" charset="-120"/>
                <a:ea typeface="標楷體" pitchFamily="65" charset="-120"/>
                <a:cs typeface="Times New Roman" panose="02020603050405020304" pitchFamily="18" charset="0"/>
              </a:rPr>
              <a:t>檢調</a:t>
            </a:r>
            <a:r>
              <a:rPr lang="en-US" altLang="zh-TW" sz="2800" b="0" dirty="0">
                <a:solidFill>
                  <a:srgbClr val="FF0000"/>
                </a:solidFill>
                <a:latin typeface="標楷體" pitchFamily="65" charset="-120"/>
                <a:ea typeface="標楷體" pitchFamily="65" charset="-120"/>
                <a:cs typeface="Times New Roman" panose="02020603050405020304" pitchFamily="18" charset="0"/>
              </a:rPr>
              <a:t>(20)</a:t>
            </a:r>
            <a:endParaRPr lang="zh-TW" altLang="en-US" sz="2800" b="0" dirty="0">
              <a:solidFill>
                <a:srgbClr val="FF0000"/>
              </a:solidFill>
              <a:latin typeface="標楷體" pitchFamily="65" charset="-120"/>
              <a:ea typeface="標楷體" pitchFamily="65" charset="-120"/>
              <a:cs typeface="Times New Roman" panose="02020603050405020304" pitchFamily="18" charset="0"/>
            </a:endParaRPr>
          </a:p>
        </p:txBody>
      </p:sp>
      <p:sp>
        <p:nvSpPr>
          <p:cNvPr id="24" name="圓角矩形 23"/>
          <p:cNvSpPr/>
          <p:nvPr/>
        </p:nvSpPr>
        <p:spPr bwMode="auto">
          <a:xfrm>
            <a:off x="3837385" y="5228167"/>
            <a:ext cx="2400300" cy="1422400"/>
          </a:xfrm>
          <a:prstGeom prst="roundRect">
            <a:avLst/>
          </a:prstGeom>
          <a:solidFill>
            <a:srgbClr val="CCFFCC"/>
          </a:solidFill>
          <a:ln>
            <a:solidFill>
              <a:srgbClr val="008000"/>
            </a:solidFill>
          </a:ln>
          <a:extLst/>
        </p:spPr>
        <p:style>
          <a:lnRef idx="2">
            <a:schemeClr val="dk1"/>
          </a:lnRef>
          <a:fillRef idx="1">
            <a:schemeClr val="lt1"/>
          </a:fillRef>
          <a:effectRef idx="0">
            <a:schemeClr val="dk1"/>
          </a:effectRef>
          <a:fontRef idx="minor">
            <a:schemeClr val="dk1"/>
          </a:fontRef>
        </p:style>
        <p:txBody>
          <a:bodyPr/>
          <a:lstStyle/>
          <a:p>
            <a:pPr algn="ctr">
              <a:defRPr/>
            </a:pPr>
            <a:r>
              <a:rPr lang="zh-TW" altLang="en-US" sz="4400" b="0" dirty="0">
                <a:solidFill>
                  <a:srgbClr val="FF0000"/>
                </a:solidFill>
                <a:latin typeface="標楷體" pitchFamily="65" charset="-120"/>
                <a:ea typeface="標楷體" pitchFamily="65" charset="-120"/>
                <a:cs typeface="Times New Roman" panose="02020603050405020304" pitchFamily="18" charset="0"/>
              </a:rPr>
              <a:t>應用</a:t>
            </a:r>
            <a:r>
              <a:rPr lang="en-US" altLang="zh-TW" sz="2800" b="0" dirty="0">
                <a:solidFill>
                  <a:srgbClr val="FF0000"/>
                </a:solidFill>
                <a:latin typeface="標楷體" pitchFamily="65" charset="-120"/>
                <a:ea typeface="標楷體" pitchFamily="65" charset="-120"/>
                <a:cs typeface="Times New Roman" panose="02020603050405020304" pitchFamily="18" charset="0"/>
              </a:rPr>
              <a:t>(21)</a:t>
            </a:r>
            <a:endParaRPr lang="zh-TW" altLang="en-US" sz="2800" b="0" dirty="0">
              <a:solidFill>
                <a:srgbClr val="FF0000"/>
              </a:solidFill>
              <a:latin typeface="標楷體" pitchFamily="65" charset="-120"/>
              <a:ea typeface="標楷體" pitchFamily="65" charset="-120"/>
              <a:cs typeface="Times New Roman" panose="02020603050405020304" pitchFamily="18" charset="0"/>
            </a:endParaRPr>
          </a:p>
        </p:txBody>
      </p:sp>
      <p:pic>
        <p:nvPicPr>
          <p:cNvPr id="1127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1" y="1869017"/>
            <a:ext cx="2060972" cy="501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A0CE0418-9B6C-47CB-A8FD-93C4411ED459}" type="slidenum">
              <a:rPr lang="en-US" altLang="zh-TW" smtClean="0"/>
              <a:pPr>
                <a:defRPr/>
              </a:pPr>
              <a:t>6</a:t>
            </a:fld>
            <a:endParaRPr lang="en-US" altLang="zh-TW"/>
          </a:p>
        </p:txBody>
      </p:sp>
      <p:sp>
        <p:nvSpPr>
          <p:cNvPr id="1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a:t>
            </a:fld>
            <a:endParaRPr lang="en-US" altLang="zh-TW"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Oval 3" descr="5%"/>
          <p:cNvSpPr>
            <a:spLocks noChangeArrowheads="1"/>
          </p:cNvSpPr>
          <p:nvPr/>
        </p:nvSpPr>
        <p:spPr bwMode="auto">
          <a:xfrm>
            <a:off x="316111" y="251884"/>
            <a:ext cx="2443163" cy="3816349"/>
          </a:xfrm>
          <a:prstGeom prst="ellipse">
            <a:avLst/>
          </a:prstGeom>
          <a:solidFill>
            <a:srgbClr val="FF99FF"/>
          </a:solid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kumimoji="0" lang="zh-TW" altLang="en-US" dirty="0">
                <a:solidFill>
                  <a:srgbClr val="990000"/>
                </a:solidFill>
                <a:latin typeface="標楷體" pitchFamily="65" charset="-120"/>
                <a:ea typeface="標楷體" pitchFamily="65" charset="-120"/>
              </a:rPr>
              <a:t>政府資訊</a:t>
            </a:r>
            <a:endParaRPr kumimoji="0" lang="en-US" altLang="zh-TW" dirty="0">
              <a:solidFill>
                <a:srgbClr val="990000"/>
              </a:solidFill>
              <a:latin typeface="標楷體" pitchFamily="65" charset="-120"/>
              <a:ea typeface="標楷體" pitchFamily="65" charset="-120"/>
            </a:endParaRPr>
          </a:p>
          <a:p>
            <a:pPr eaLnBrk="1" hangingPunct="1">
              <a:spcBef>
                <a:spcPct val="0"/>
              </a:spcBef>
              <a:buFontTx/>
              <a:buNone/>
            </a:pPr>
            <a:endParaRPr kumimoji="0" lang="en-US" altLang="zh-TW" sz="2000" dirty="0">
              <a:solidFill>
                <a:srgbClr val="FF0000"/>
              </a:solidFill>
              <a:latin typeface="標楷體" pitchFamily="65" charset="-120"/>
              <a:ea typeface="標楷體" pitchFamily="65" charset="-120"/>
            </a:endParaRPr>
          </a:p>
          <a:p>
            <a:pPr eaLnBrk="1" hangingPunct="1">
              <a:spcBef>
                <a:spcPct val="0"/>
              </a:spcBef>
              <a:buFontTx/>
              <a:buNone/>
            </a:pPr>
            <a:r>
              <a:rPr kumimoji="0" lang="zh-TW" altLang="en-US" sz="2000" dirty="0">
                <a:latin typeface="標楷體" pitchFamily="65" charset="-120"/>
                <a:ea typeface="標楷體" pitchFamily="65" charset="-120"/>
              </a:rPr>
              <a:t>文書、圖畫、</a:t>
            </a:r>
            <a:endParaRPr kumimoji="0" lang="en-US" altLang="zh-TW" sz="2000" dirty="0">
              <a:latin typeface="標楷體" pitchFamily="65" charset="-120"/>
              <a:ea typeface="標楷體" pitchFamily="65" charset="-120"/>
            </a:endParaRPr>
          </a:p>
          <a:p>
            <a:pPr eaLnBrk="1" hangingPunct="1">
              <a:spcBef>
                <a:spcPct val="0"/>
              </a:spcBef>
              <a:buFontTx/>
              <a:buNone/>
            </a:pPr>
            <a:r>
              <a:rPr kumimoji="0" lang="zh-TW" altLang="en-US" sz="2000" dirty="0">
                <a:latin typeface="標楷體" pitchFamily="65" charset="-120"/>
                <a:ea typeface="標楷體" pitchFamily="65" charset="-120"/>
              </a:rPr>
              <a:t>照片、磁碟、</a:t>
            </a:r>
            <a:endParaRPr kumimoji="0" lang="en-US" altLang="zh-TW" sz="2000" dirty="0">
              <a:latin typeface="標楷體" pitchFamily="65" charset="-120"/>
              <a:ea typeface="標楷體" pitchFamily="65" charset="-120"/>
            </a:endParaRPr>
          </a:p>
          <a:p>
            <a:pPr eaLnBrk="1" hangingPunct="1">
              <a:spcBef>
                <a:spcPct val="0"/>
              </a:spcBef>
              <a:buFontTx/>
              <a:buNone/>
            </a:pPr>
            <a:r>
              <a:rPr kumimoji="0" lang="zh-TW" altLang="en-US" sz="2000" dirty="0">
                <a:latin typeface="標楷體" pitchFamily="65" charset="-120"/>
                <a:ea typeface="標楷體" pitchFamily="65" charset="-120"/>
              </a:rPr>
              <a:t>光碟片</a:t>
            </a:r>
            <a:endParaRPr kumimoji="0" lang="en-US" altLang="zh-TW" sz="2000" dirty="0">
              <a:latin typeface="標楷體" pitchFamily="65" charset="-120"/>
              <a:ea typeface="標楷體" pitchFamily="65" charset="-120"/>
            </a:endParaRPr>
          </a:p>
          <a:p>
            <a:pPr eaLnBrk="1" hangingPunct="1">
              <a:spcBef>
                <a:spcPct val="0"/>
              </a:spcBef>
              <a:buFontTx/>
              <a:buNone/>
            </a:pPr>
            <a:endParaRPr kumimoji="0" lang="en-US" altLang="zh-TW" sz="1800" dirty="0">
              <a:solidFill>
                <a:srgbClr val="FF0000"/>
              </a:solidFill>
              <a:latin typeface="標楷體" pitchFamily="65" charset="-120"/>
              <a:ea typeface="標楷體" pitchFamily="65" charset="-120"/>
            </a:endParaRPr>
          </a:p>
          <a:p>
            <a:pPr eaLnBrk="1" hangingPunct="1">
              <a:spcBef>
                <a:spcPct val="0"/>
              </a:spcBef>
              <a:buFontTx/>
              <a:buNone/>
            </a:pPr>
            <a:endParaRPr kumimoji="0" lang="zh-TW" altLang="en-US" sz="2800" dirty="0">
              <a:solidFill>
                <a:srgbClr val="FF0000"/>
              </a:solidFill>
              <a:latin typeface="標楷體" pitchFamily="65" charset="-120"/>
              <a:ea typeface="標楷體" pitchFamily="65" charset="-120"/>
            </a:endParaRPr>
          </a:p>
          <a:p>
            <a:pPr eaLnBrk="1" hangingPunct="1">
              <a:spcBef>
                <a:spcPct val="0"/>
              </a:spcBef>
              <a:buFontTx/>
              <a:buNone/>
            </a:pPr>
            <a:r>
              <a:rPr kumimoji="0" lang="zh-TW" altLang="en-US" sz="1200" dirty="0">
                <a:solidFill>
                  <a:schemeClr val="bg1"/>
                </a:solidFill>
                <a:latin typeface="微軟正黑體" pitchFamily="34" charset="-120"/>
                <a:ea typeface="標楷體" pitchFamily="65" charset="-120"/>
              </a:rPr>
              <a:t>文書、圖畫、照片、磁碟、光碟片</a:t>
            </a:r>
            <a:endParaRPr kumimoji="0" lang="zh-TW" altLang="zh-TW" sz="1000" dirty="0">
              <a:solidFill>
                <a:schemeClr val="bg1"/>
              </a:solidFill>
              <a:ea typeface="標楷體" pitchFamily="65" charset="-120"/>
            </a:endParaRPr>
          </a:p>
        </p:txBody>
      </p:sp>
      <p:sp>
        <p:nvSpPr>
          <p:cNvPr id="67587" name="Oval 4" descr="90%"/>
          <p:cNvSpPr>
            <a:spLocks noChangeArrowheads="1"/>
          </p:cNvSpPr>
          <p:nvPr/>
        </p:nvSpPr>
        <p:spPr bwMode="auto">
          <a:xfrm>
            <a:off x="1675210" y="1998134"/>
            <a:ext cx="772715" cy="865717"/>
          </a:xfrm>
          <a:prstGeom prst="ellipse">
            <a:avLst/>
          </a:prstGeom>
          <a:pattFill prst="pct90">
            <a:fgClr>
              <a:srgbClr val="FFFF00"/>
            </a:fgClr>
            <a:bgClr>
              <a:srgbClr val="767600"/>
            </a:bgClr>
          </a:pattFill>
          <a:ln w="9525">
            <a:solidFill>
              <a:srgbClr val="000000"/>
            </a:solidFill>
            <a:round/>
            <a:headEnd/>
            <a:tailEnd/>
          </a:ln>
        </p:spPr>
        <p:txBody>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kumimoji="0" lang="zh-TW" altLang="en-US" sz="2000">
                <a:latin typeface="微軟正黑體" pitchFamily="34" charset="-120"/>
                <a:ea typeface="標楷體" pitchFamily="65" charset="-120"/>
              </a:rPr>
              <a:t>檔案</a:t>
            </a:r>
            <a:endParaRPr kumimoji="0" lang="zh-TW" altLang="zh-TW" sz="2000">
              <a:ea typeface="標楷體" pitchFamily="65" charset="-120"/>
            </a:endParaRPr>
          </a:p>
        </p:txBody>
      </p:sp>
      <p:sp>
        <p:nvSpPr>
          <p:cNvPr id="13" name="向右箭號 12"/>
          <p:cNvSpPr/>
          <p:nvPr/>
        </p:nvSpPr>
        <p:spPr>
          <a:xfrm>
            <a:off x="2805295" y="1813985"/>
            <a:ext cx="550069" cy="10350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7589" name="文字方塊 13"/>
          <p:cNvSpPr txBox="1">
            <a:spLocks noChangeArrowheads="1"/>
          </p:cNvSpPr>
          <p:nvPr/>
        </p:nvSpPr>
        <p:spPr bwMode="auto">
          <a:xfrm>
            <a:off x="3438544" y="777237"/>
            <a:ext cx="319801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kumimoji="0" lang="zh-TW" altLang="en-US" sz="2800" dirty="0">
                <a:solidFill>
                  <a:srgbClr val="FF0000"/>
                </a:solidFill>
                <a:latin typeface="Times New Roman" pitchFamily="18" charset="0"/>
                <a:ea typeface="標楷體" pitchFamily="65" charset="-120"/>
                <a:cs typeface="Times New Roman" pitchFamily="18" charset="0"/>
              </a:rPr>
              <a:t>檔案法第</a:t>
            </a:r>
            <a:r>
              <a:rPr kumimoji="0" lang="en-US" altLang="zh-TW" sz="2800" dirty="0">
                <a:solidFill>
                  <a:srgbClr val="FF0000"/>
                </a:solidFill>
                <a:latin typeface="Times New Roman" pitchFamily="18" charset="0"/>
                <a:ea typeface="標楷體" pitchFamily="65" charset="-120"/>
                <a:cs typeface="Times New Roman" pitchFamily="18" charset="0"/>
              </a:rPr>
              <a:t>2</a:t>
            </a:r>
            <a:r>
              <a:rPr kumimoji="0" lang="zh-TW" altLang="en-US" sz="2800" dirty="0">
                <a:solidFill>
                  <a:srgbClr val="FF0000"/>
                </a:solidFill>
                <a:latin typeface="Times New Roman" pitchFamily="18" charset="0"/>
                <a:ea typeface="標楷體" pitchFamily="65" charset="-120"/>
                <a:cs typeface="Times New Roman" pitchFamily="18" charset="0"/>
              </a:rPr>
              <a:t>條第</a:t>
            </a:r>
            <a:r>
              <a:rPr kumimoji="0" lang="en-US" altLang="zh-TW" sz="2800" dirty="0">
                <a:solidFill>
                  <a:srgbClr val="FF0000"/>
                </a:solidFill>
                <a:latin typeface="Times New Roman" pitchFamily="18" charset="0"/>
                <a:ea typeface="標楷體" pitchFamily="65" charset="-120"/>
                <a:cs typeface="Times New Roman" pitchFamily="18" charset="0"/>
              </a:rPr>
              <a:t>2</a:t>
            </a:r>
            <a:r>
              <a:rPr kumimoji="0" lang="zh-TW" altLang="en-US" sz="2800" dirty="0">
                <a:solidFill>
                  <a:srgbClr val="FF0000"/>
                </a:solidFill>
                <a:latin typeface="Times New Roman" pitchFamily="18" charset="0"/>
                <a:ea typeface="標楷體" pitchFamily="65" charset="-120"/>
                <a:cs typeface="Times New Roman" pitchFamily="18" charset="0"/>
              </a:rPr>
              <a:t>款規定</a:t>
            </a:r>
            <a:endParaRPr kumimoji="0" lang="en-US" altLang="zh-TW" sz="2800" dirty="0">
              <a:solidFill>
                <a:srgbClr val="FF0000"/>
              </a:solidFill>
              <a:latin typeface="Times New Roman" pitchFamily="18" charset="0"/>
              <a:ea typeface="標楷體" pitchFamily="65" charset="-120"/>
              <a:cs typeface="Times New Roman" pitchFamily="18" charset="0"/>
            </a:endParaRPr>
          </a:p>
          <a:p>
            <a:pPr eaLnBrk="1" hangingPunct="1">
              <a:spcBef>
                <a:spcPct val="0"/>
              </a:spcBef>
              <a:buFontTx/>
              <a:buNone/>
            </a:pPr>
            <a:r>
              <a:rPr kumimoji="0" lang="zh-TW" altLang="en-US" sz="2800" dirty="0">
                <a:latin typeface="Times New Roman" pitchFamily="18" charset="0"/>
                <a:ea typeface="標楷體" pitchFamily="65" charset="-120"/>
                <a:cs typeface="Times New Roman" pitchFamily="18" charset="0"/>
              </a:rPr>
              <a:t>「檔案」係指「各機關依照管理程序而</a:t>
            </a:r>
            <a:r>
              <a:rPr kumimoji="0" lang="zh-TW" altLang="en-US" sz="2800" dirty="0">
                <a:solidFill>
                  <a:srgbClr val="006600"/>
                </a:solidFill>
                <a:latin typeface="Times New Roman" pitchFamily="18" charset="0"/>
                <a:ea typeface="標楷體" pitchFamily="65" charset="-120"/>
                <a:cs typeface="Times New Roman" pitchFamily="18" charset="0"/>
              </a:rPr>
              <a:t>歸檔管理</a:t>
            </a:r>
            <a:r>
              <a:rPr kumimoji="0" lang="zh-TW" altLang="en-US" sz="2800" dirty="0">
                <a:latin typeface="Times New Roman" pitchFamily="18" charset="0"/>
                <a:ea typeface="標楷體" pitchFamily="65" charset="-120"/>
                <a:cs typeface="Times New Roman" pitchFamily="18" charset="0"/>
              </a:rPr>
              <a:t>之文字或非文字資料及其附件」</a:t>
            </a:r>
          </a:p>
        </p:txBody>
      </p:sp>
      <p:sp>
        <p:nvSpPr>
          <p:cNvPr id="16" name="向下箭號 15"/>
          <p:cNvSpPr/>
          <p:nvPr/>
        </p:nvSpPr>
        <p:spPr>
          <a:xfrm>
            <a:off x="1210865" y="4110630"/>
            <a:ext cx="653653" cy="935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7591" name="文字方塊 16"/>
          <p:cNvSpPr txBox="1">
            <a:spLocks noChangeArrowheads="1"/>
          </p:cNvSpPr>
          <p:nvPr/>
        </p:nvSpPr>
        <p:spPr bwMode="auto">
          <a:xfrm>
            <a:off x="151209" y="5088467"/>
            <a:ext cx="608581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kumimoji="0" lang="zh-TW" altLang="en-US" sz="2800" dirty="0">
                <a:solidFill>
                  <a:srgbClr val="FF0000"/>
                </a:solidFill>
                <a:latin typeface="Times New Roman" pitchFamily="18" charset="0"/>
                <a:ea typeface="標楷體" pitchFamily="65" charset="-120"/>
                <a:cs typeface="Times New Roman" pitchFamily="18" charset="0"/>
              </a:rPr>
              <a:t>政府資訊公開法第</a:t>
            </a:r>
            <a:r>
              <a:rPr kumimoji="0" lang="en-US" altLang="zh-TW" sz="2800" dirty="0">
                <a:solidFill>
                  <a:srgbClr val="FF0000"/>
                </a:solidFill>
                <a:latin typeface="Times New Roman" pitchFamily="18" charset="0"/>
                <a:ea typeface="標楷體" pitchFamily="65" charset="-120"/>
                <a:cs typeface="Times New Roman" pitchFamily="18" charset="0"/>
              </a:rPr>
              <a:t>3</a:t>
            </a:r>
            <a:r>
              <a:rPr kumimoji="0" lang="zh-TW" altLang="en-US" sz="2800" dirty="0">
                <a:solidFill>
                  <a:srgbClr val="FF0000"/>
                </a:solidFill>
                <a:latin typeface="Times New Roman" pitchFamily="18" charset="0"/>
                <a:ea typeface="標楷體" pitchFamily="65" charset="-120"/>
                <a:cs typeface="Times New Roman" pitchFamily="18" charset="0"/>
              </a:rPr>
              <a:t>條規定</a:t>
            </a:r>
            <a:endParaRPr kumimoji="0" lang="en-US" altLang="zh-TW" sz="2800" dirty="0">
              <a:solidFill>
                <a:srgbClr val="FF0000"/>
              </a:solidFill>
              <a:latin typeface="Times New Roman" pitchFamily="18" charset="0"/>
              <a:ea typeface="標楷體" pitchFamily="65" charset="-120"/>
              <a:cs typeface="Times New Roman" pitchFamily="18" charset="0"/>
            </a:endParaRPr>
          </a:p>
          <a:p>
            <a:pPr eaLnBrk="1" hangingPunct="1">
              <a:spcBef>
                <a:spcPct val="0"/>
              </a:spcBef>
              <a:buFontTx/>
              <a:buNone/>
            </a:pPr>
            <a:r>
              <a:rPr kumimoji="0" lang="zh-TW" altLang="en-US" sz="2800" dirty="0">
                <a:latin typeface="Times New Roman" pitchFamily="18" charset="0"/>
                <a:ea typeface="標楷體" pitchFamily="65" charset="-120"/>
                <a:cs typeface="Times New Roman" pitchFamily="18" charset="0"/>
              </a:rPr>
              <a:t>「政府資訊」指政府機關於</a:t>
            </a:r>
            <a:r>
              <a:rPr kumimoji="0" lang="zh-TW" altLang="en-US" sz="2800" dirty="0">
                <a:solidFill>
                  <a:srgbClr val="006600"/>
                </a:solidFill>
                <a:latin typeface="Times New Roman" pitchFamily="18" charset="0"/>
                <a:ea typeface="標楷體" pitchFamily="65" charset="-120"/>
                <a:cs typeface="Times New Roman" pitchFamily="18" charset="0"/>
              </a:rPr>
              <a:t>職權範圍內作成或取得而存在</a:t>
            </a:r>
            <a:r>
              <a:rPr kumimoji="0" lang="zh-TW" altLang="en-US" sz="2800" dirty="0">
                <a:latin typeface="Times New Roman" pitchFamily="18" charset="0"/>
                <a:ea typeface="標楷體" pitchFamily="65" charset="-120"/>
                <a:cs typeface="Times New Roman" pitchFamily="18" charset="0"/>
              </a:rPr>
              <a:t>於文書、圖畫、照片、磁碟、光碟片等媒介物及其他得以讀、看、聽或以技術、輔助方法理解之任何紀錄內之訊息</a:t>
            </a:r>
          </a:p>
        </p:txBody>
      </p:sp>
      <p:sp>
        <p:nvSpPr>
          <p:cNvPr id="18" name="矩形 17"/>
          <p:cNvSpPr/>
          <p:nvPr/>
        </p:nvSpPr>
        <p:spPr>
          <a:xfrm>
            <a:off x="2993311" y="4406900"/>
            <a:ext cx="697627" cy="246221"/>
          </a:xfrm>
          <a:prstGeom prst="rect">
            <a:avLst/>
          </a:prstGeom>
        </p:spPr>
        <p:txBody>
          <a:bodyPr wrap="none">
            <a:spAutoFit/>
          </a:bodyPr>
          <a:lstStyle/>
          <a:p>
            <a:pPr>
              <a:defRPr/>
            </a:pPr>
            <a:r>
              <a:rPr lang="zh-TW" altLang="en-US" dirty="0">
                <a:latin typeface="+mj-ea"/>
              </a:rPr>
              <a:t>民眾向機</a:t>
            </a:r>
            <a:endParaRPr lang="zh-TW" altLang="en-US" dirty="0"/>
          </a:p>
        </p:txBody>
      </p:sp>
      <p:sp>
        <p:nvSpPr>
          <p:cNvPr id="9" name="投影片編號版面配置區 2"/>
          <p:cNvSpPr txBox="1">
            <a:spLocks/>
          </p:cNvSpPr>
          <p:nvPr/>
        </p:nvSpPr>
        <p:spPr>
          <a:xfrm>
            <a:off x="4476465" y="8699975"/>
            <a:ext cx="2147816" cy="317500"/>
          </a:xfrm>
          <a:prstGeom prst="rect">
            <a:avLst/>
          </a:prstGeom>
        </p:spPr>
        <p:txBody>
          <a:bodyPr/>
          <a:lstStyle>
            <a:defPPr>
              <a:defRPr lang="fr-FR"/>
            </a:defPPr>
            <a:lvl1pPr algn="r" rtl="0" fontAlgn="base">
              <a:spcBef>
                <a:spcPct val="0"/>
              </a:spcBef>
              <a:spcAft>
                <a:spcPct val="0"/>
              </a:spcAft>
              <a:defRPr sz="10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60</a:t>
            </a:fld>
            <a:endParaRPr lang="en-US" altLang="zh-TW"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標題 6"/>
          <p:cNvSpPr>
            <a:spLocks noGrp="1"/>
          </p:cNvSpPr>
          <p:nvPr>
            <p:ph type="title"/>
          </p:nvPr>
        </p:nvSpPr>
        <p:spPr>
          <a:xfrm>
            <a:off x="342900" y="366184"/>
            <a:ext cx="6172200" cy="7628467"/>
          </a:xfrm>
        </p:spPr>
        <p:txBody>
          <a:bodyPr/>
          <a:lstStyle/>
          <a:p>
            <a:pPr algn="l">
              <a:buFontTx/>
              <a:buChar char="•"/>
            </a:pPr>
            <a:r>
              <a:rPr lang="zh-TW" altLang="en-US" sz="3800" smtClean="0">
                <a:solidFill>
                  <a:srgbClr val="FF0000"/>
                </a:solidFill>
                <a:latin typeface="標楷體" pitchFamily="65" charset="-120"/>
                <a:ea typeface="標楷體" pitchFamily="65" charset="-120"/>
                <a:cs typeface="Times New Roman" pitchFamily="18" charset="0"/>
              </a:rPr>
              <a:t>檔案係屬政府資訊之一部分，</a:t>
            </a:r>
            <a:r>
              <a:rPr lang="zh-TW" altLang="en-US" sz="3800" smtClean="0">
                <a:latin typeface="標楷體" pitchFamily="65" charset="-120"/>
                <a:ea typeface="標楷體" pitchFamily="65" charset="-120"/>
                <a:cs typeface="Times New Roman" pitchFamily="18" charset="0"/>
              </a:rPr>
              <a:t>政府資訊公開法所定義之「政府資訊」，其涵蓋範圍較檔案法所定義之「檔案」為廣。是以，民眾向機關申請閱覽、複製個人權益相關公文，該公文若屬</a:t>
            </a:r>
            <a:r>
              <a:rPr lang="zh-TW" altLang="en-US" sz="3800" smtClean="0">
                <a:solidFill>
                  <a:srgbClr val="FF0000"/>
                </a:solidFill>
                <a:latin typeface="標楷體" pitchFamily="65" charset="-120"/>
                <a:ea typeface="標楷體" pitchFamily="65" charset="-120"/>
                <a:cs typeface="Times New Roman" pitchFamily="18" charset="0"/>
              </a:rPr>
              <a:t>業經歸檔管理之檔案</a:t>
            </a:r>
            <a:r>
              <a:rPr lang="zh-TW" altLang="en-US" sz="3800" smtClean="0">
                <a:latin typeface="標楷體" pitchFamily="65" charset="-120"/>
                <a:ea typeface="標楷體" pitchFamily="65" charset="-120"/>
                <a:cs typeface="Times New Roman" pitchFamily="18" charset="0"/>
              </a:rPr>
              <a:t>，應優先適用檔案法有關檔案應用之規定處理。</a:t>
            </a:r>
            <a:r>
              <a:rPr lang="en-US" altLang="zh-TW" sz="3200" b="1" smtClean="0">
                <a:solidFill>
                  <a:srgbClr val="006600"/>
                </a:solidFill>
                <a:latin typeface="標楷體" pitchFamily="65" charset="-120"/>
                <a:ea typeface="標楷體" pitchFamily="65" charset="-120"/>
                <a:cs typeface="Times New Roman" pitchFamily="18" charset="0"/>
              </a:rPr>
              <a:t>(</a:t>
            </a:r>
            <a:r>
              <a:rPr lang="zh-TW" altLang="en-US" sz="3200" b="1" smtClean="0">
                <a:solidFill>
                  <a:srgbClr val="006600"/>
                </a:solidFill>
                <a:latin typeface="標楷體" pitchFamily="65" charset="-120"/>
                <a:ea typeface="標楷體" pitchFamily="65" charset="-120"/>
                <a:cs typeface="Times New Roman" pitchFamily="18" charset="0"/>
              </a:rPr>
              <a:t>特別法優於普通法</a:t>
            </a:r>
            <a:r>
              <a:rPr lang="en-US" altLang="zh-TW" sz="3200" b="1" smtClean="0">
                <a:solidFill>
                  <a:srgbClr val="006600"/>
                </a:solidFill>
                <a:latin typeface="標楷體" pitchFamily="65" charset="-120"/>
                <a:ea typeface="標楷體" pitchFamily="65" charset="-120"/>
                <a:cs typeface="Times New Roman" pitchFamily="18" charset="0"/>
              </a:rPr>
              <a:t>)</a:t>
            </a:r>
            <a:r>
              <a:rPr lang="en-US" altLang="zh-TW" sz="1800" b="1" smtClean="0">
                <a:solidFill>
                  <a:srgbClr val="002060"/>
                </a:solidFill>
                <a:latin typeface="標楷體" pitchFamily="65" charset="-120"/>
                <a:ea typeface="標楷體" pitchFamily="65" charset="-120"/>
                <a:cs typeface="Times New Roman" pitchFamily="18" charset="0"/>
              </a:rPr>
              <a:t>(</a:t>
            </a:r>
            <a:r>
              <a:rPr lang="zh-TW" altLang="en-US" sz="1800" b="1" smtClean="0">
                <a:solidFill>
                  <a:srgbClr val="002060"/>
                </a:solidFill>
                <a:latin typeface="標楷體" pitchFamily="65" charset="-120"/>
                <a:ea typeface="標楷體" pitchFamily="65" charset="-120"/>
                <a:cs typeface="Times New Roman" pitchFamily="18" charset="0"/>
              </a:rPr>
              <a:t>法律決字第</a:t>
            </a:r>
            <a:r>
              <a:rPr lang="en-US" altLang="zh-TW" sz="1800" b="1" smtClean="0">
                <a:solidFill>
                  <a:srgbClr val="002060"/>
                </a:solidFill>
                <a:latin typeface="標楷體" pitchFamily="65" charset="-120"/>
                <a:ea typeface="標楷體" pitchFamily="65" charset="-120"/>
                <a:cs typeface="Times New Roman" pitchFamily="18" charset="0"/>
              </a:rPr>
              <a:t>0980006012</a:t>
            </a:r>
            <a:r>
              <a:rPr lang="zh-TW" altLang="en-US" sz="1800" b="1" smtClean="0">
                <a:solidFill>
                  <a:srgbClr val="002060"/>
                </a:solidFill>
                <a:latin typeface="標楷體" pitchFamily="65" charset="-120"/>
                <a:ea typeface="標楷體" pitchFamily="65" charset="-120"/>
                <a:cs typeface="Times New Roman" pitchFamily="18" charset="0"/>
              </a:rPr>
              <a:t>號</a:t>
            </a:r>
            <a:r>
              <a:rPr lang="en-US" altLang="zh-TW" sz="1800" b="1" smtClean="0">
                <a:solidFill>
                  <a:srgbClr val="002060"/>
                </a:solidFill>
                <a:latin typeface="標楷體" pitchFamily="65" charset="-120"/>
                <a:ea typeface="標楷體" pitchFamily="65" charset="-120"/>
                <a:cs typeface="Times New Roman" pitchFamily="18" charset="0"/>
              </a:rPr>
              <a:t>)</a:t>
            </a:r>
            <a:br>
              <a:rPr lang="en-US" altLang="zh-TW" sz="1800" b="1" smtClean="0">
                <a:solidFill>
                  <a:srgbClr val="002060"/>
                </a:solidFill>
                <a:latin typeface="標楷體" pitchFamily="65" charset="-120"/>
                <a:ea typeface="標楷體" pitchFamily="65" charset="-120"/>
                <a:cs typeface="Times New Roman" pitchFamily="18" charset="0"/>
              </a:rPr>
            </a:br>
            <a:endParaRPr lang="zh-TW" altLang="en-US" sz="3200" b="1" smtClean="0">
              <a:solidFill>
                <a:srgbClr val="006600"/>
              </a:solidFill>
              <a:latin typeface="標楷體" pitchFamily="65" charset="-12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61</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61</a:t>
            </a:fld>
            <a:endParaRPr lang="en-US" altLang="zh-TW"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標題 3"/>
          <p:cNvSpPr>
            <a:spLocks noGrp="1"/>
          </p:cNvSpPr>
          <p:nvPr>
            <p:ph type="title"/>
          </p:nvPr>
        </p:nvSpPr>
        <p:spPr>
          <a:xfrm>
            <a:off x="342900" y="184152"/>
            <a:ext cx="6172200" cy="1162049"/>
          </a:xfrm>
        </p:spPr>
        <p:txBody>
          <a:bodyPr/>
          <a:lstStyle/>
          <a:p>
            <a:r>
              <a:rPr lang="en-US" altLang="zh-TW" sz="6000" smtClean="0">
                <a:solidFill>
                  <a:srgbClr val="990000"/>
                </a:solidFill>
                <a:latin typeface="Times New Roman" pitchFamily="18" charset="0"/>
                <a:ea typeface="標楷體" pitchFamily="65" charset="-120"/>
                <a:cs typeface="Times New Roman" pitchFamily="18" charset="0"/>
              </a:rPr>
              <a:t/>
            </a:r>
            <a:br>
              <a:rPr lang="en-US" altLang="zh-TW" sz="6000" smtClean="0">
                <a:solidFill>
                  <a:srgbClr val="990000"/>
                </a:solidFill>
                <a:latin typeface="Times New Roman" pitchFamily="18" charset="0"/>
                <a:ea typeface="標楷體" pitchFamily="65" charset="-120"/>
                <a:cs typeface="Times New Roman" pitchFamily="18" charset="0"/>
              </a:rPr>
            </a:br>
            <a:r>
              <a:rPr lang="zh-TW" altLang="en-US" sz="6000" smtClean="0">
                <a:solidFill>
                  <a:srgbClr val="990000"/>
                </a:solidFill>
                <a:latin typeface="Times New Roman" pitchFamily="18" charset="0"/>
                <a:ea typeface="標楷體" pitchFamily="65" charset="-120"/>
                <a:cs typeface="Times New Roman" pitchFamily="18" charset="0"/>
              </a:rPr>
              <a:t>常見問題</a:t>
            </a:r>
            <a:r>
              <a:rPr lang="en-US" altLang="zh-TW" sz="6000" smtClean="0">
                <a:solidFill>
                  <a:srgbClr val="990000"/>
                </a:solidFill>
                <a:latin typeface="Times New Roman" pitchFamily="18" charset="0"/>
                <a:ea typeface="標楷體" pitchFamily="65" charset="-120"/>
                <a:cs typeface="Times New Roman" pitchFamily="18" charset="0"/>
              </a:rPr>
              <a:t>2</a:t>
            </a:r>
            <a:r>
              <a:rPr lang="zh-TW" altLang="en-US" sz="6000" smtClean="0">
                <a:latin typeface="Times New Roman" pitchFamily="18" charset="0"/>
                <a:ea typeface="標楷體" pitchFamily="65" charset="-120"/>
                <a:cs typeface="Times New Roman" pitchFamily="18" charset="0"/>
              </a:rPr>
              <a:t/>
            </a:r>
            <a:br>
              <a:rPr lang="zh-TW" altLang="en-US" sz="6000" smtClean="0">
                <a:latin typeface="Times New Roman" pitchFamily="18" charset="0"/>
                <a:ea typeface="標楷體" pitchFamily="65" charset="-120"/>
                <a:cs typeface="Times New Roman" pitchFamily="18" charset="0"/>
              </a:rPr>
            </a:br>
            <a:endParaRPr lang="zh-TW" altLang="en-US" sz="6000" smtClean="0">
              <a:latin typeface="Times New Roman" pitchFamily="18" charset="0"/>
              <a:ea typeface="標楷體" pitchFamily="65" charset="-120"/>
              <a:cs typeface="Times New Roman" pitchFamily="18" charset="0"/>
            </a:endParaRPr>
          </a:p>
        </p:txBody>
      </p:sp>
      <p:sp>
        <p:nvSpPr>
          <p:cNvPr id="5" name="內容版面配置區 4"/>
          <p:cNvSpPr>
            <a:spLocks noGrp="1"/>
          </p:cNvSpPr>
          <p:nvPr>
            <p:ph idx="1"/>
          </p:nvPr>
        </p:nvSpPr>
        <p:spPr>
          <a:xfrm>
            <a:off x="342900" y="1246718"/>
            <a:ext cx="6140054" cy="7665055"/>
          </a:xfrm>
        </p:spPr>
        <p:txBody>
          <a:bodyPr/>
          <a:lstStyle/>
          <a:p>
            <a:pPr marL="627063" indent="-627063">
              <a:buFontTx/>
              <a:buNone/>
              <a:defRPr/>
            </a:pPr>
            <a:r>
              <a:rPr lang="en-US" altLang="zh-TW" sz="2800" dirty="0" smtClean="0">
                <a:latin typeface="Times New Roman" pitchFamily="18" charset="0"/>
                <a:ea typeface="標楷體" pitchFamily="65" charset="-120"/>
                <a:cs typeface="Times New Roman" pitchFamily="18" charset="0"/>
              </a:rPr>
              <a:t>Q</a:t>
            </a:r>
            <a:r>
              <a:rPr lang="zh-TW" altLang="en-US" sz="2800" dirty="0" smtClean="0">
                <a:latin typeface="Times New Roman" pitchFamily="18" charset="0"/>
                <a:ea typeface="標楷體" pitchFamily="65" charset="-120"/>
                <a:cs typeface="Times New Roman" pitchFamily="18" charset="0"/>
              </a:rPr>
              <a:t>：行政機關內部函稿、簽呈或會辦意見可否提供民眾申請閱覽、複製</a:t>
            </a:r>
            <a:r>
              <a:rPr lang="en-US" altLang="zh-TW" sz="2800" dirty="0" smtClean="0">
                <a:latin typeface="Times New Roman" pitchFamily="18" charset="0"/>
                <a:ea typeface="標楷體" pitchFamily="65" charset="-120"/>
                <a:cs typeface="Times New Roman" pitchFamily="18" charset="0"/>
              </a:rPr>
              <a:t>?</a:t>
            </a:r>
          </a:p>
          <a:p>
            <a:pPr marL="627063" indent="-627063">
              <a:buFontTx/>
              <a:buNone/>
              <a:defRPr/>
            </a:pPr>
            <a:r>
              <a:rPr lang="en-US" altLang="zh-TW" sz="2800" dirty="0" smtClean="0">
                <a:latin typeface="Times New Roman" pitchFamily="18" charset="0"/>
                <a:ea typeface="標楷體" pitchFamily="65" charset="-120"/>
                <a:cs typeface="Times New Roman" pitchFamily="18" charset="0"/>
              </a:rPr>
              <a:t>A</a:t>
            </a:r>
            <a:r>
              <a:rPr lang="zh-TW" altLang="en-US" sz="2800" dirty="0" smtClean="0">
                <a:latin typeface="Times New Roman" pitchFamily="18" charset="0"/>
                <a:ea typeface="標楷體" pitchFamily="65" charset="-120"/>
                <a:cs typeface="Times New Roman" pitchFamily="18" charset="0"/>
              </a:rPr>
              <a:t>：</a:t>
            </a:r>
            <a:r>
              <a:rPr lang="zh-TW" altLang="en-US" sz="2800" dirty="0" smtClean="0">
                <a:solidFill>
                  <a:srgbClr val="FF0000"/>
                </a:solidFill>
                <a:latin typeface="Times New Roman" pitchFamily="18" charset="0"/>
                <a:ea typeface="標楷體" pitchFamily="65" charset="-120"/>
                <a:cs typeface="Times New Roman" pitchFamily="18" charset="0"/>
              </a:rPr>
              <a:t>政資法第</a:t>
            </a:r>
            <a:r>
              <a:rPr lang="en-US" altLang="zh-TW" sz="2800" dirty="0" smtClean="0">
                <a:solidFill>
                  <a:srgbClr val="FF0000"/>
                </a:solidFill>
                <a:latin typeface="Times New Roman" pitchFamily="18" charset="0"/>
                <a:ea typeface="標楷體" pitchFamily="65" charset="-120"/>
                <a:cs typeface="Times New Roman" pitchFamily="18" charset="0"/>
              </a:rPr>
              <a:t>18</a:t>
            </a:r>
            <a:r>
              <a:rPr lang="zh-TW" altLang="en-US" sz="2800" dirty="0" smtClean="0">
                <a:solidFill>
                  <a:srgbClr val="FF0000"/>
                </a:solidFill>
                <a:latin typeface="Times New Roman" pitchFamily="18" charset="0"/>
                <a:ea typeface="標楷體" pitchFamily="65" charset="-120"/>
                <a:cs typeface="Times New Roman" pitchFamily="18" charset="0"/>
              </a:rPr>
              <a:t>條第</a:t>
            </a:r>
            <a:r>
              <a:rPr lang="en-US" altLang="zh-TW" sz="2800" dirty="0" smtClean="0">
                <a:solidFill>
                  <a:srgbClr val="FF0000"/>
                </a:solidFill>
                <a:latin typeface="Times New Roman" pitchFamily="18" charset="0"/>
                <a:ea typeface="標楷體" pitchFamily="65" charset="-120"/>
                <a:cs typeface="Times New Roman" pitchFamily="18" charset="0"/>
              </a:rPr>
              <a:t>1</a:t>
            </a:r>
            <a:r>
              <a:rPr lang="zh-TW" altLang="en-US" sz="2800" dirty="0" smtClean="0">
                <a:solidFill>
                  <a:srgbClr val="FF0000"/>
                </a:solidFill>
                <a:latin typeface="Times New Roman" pitchFamily="18" charset="0"/>
                <a:ea typeface="標楷體" pitchFamily="65" charset="-120"/>
                <a:cs typeface="Times New Roman" pitchFamily="18" charset="0"/>
              </a:rPr>
              <a:t>項第</a:t>
            </a:r>
            <a:r>
              <a:rPr lang="en-US" altLang="zh-TW" sz="2800" dirty="0" smtClean="0">
                <a:solidFill>
                  <a:srgbClr val="FF0000"/>
                </a:solidFill>
                <a:latin typeface="Times New Roman" pitchFamily="18" charset="0"/>
                <a:ea typeface="標楷體" pitchFamily="65" charset="-120"/>
                <a:cs typeface="Times New Roman" pitchFamily="18" charset="0"/>
              </a:rPr>
              <a:t>3</a:t>
            </a:r>
            <a:r>
              <a:rPr lang="zh-TW" altLang="en-US" sz="2800" dirty="0" smtClean="0">
                <a:solidFill>
                  <a:srgbClr val="FF0000"/>
                </a:solidFill>
                <a:latin typeface="Times New Roman" pitchFamily="18" charset="0"/>
                <a:ea typeface="標楷體" pitchFamily="65" charset="-120"/>
                <a:cs typeface="Times New Roman" pitchFamily="18" charset="0"/>
              </a:rPr>
              <a:t>款明定</a:t>
            </a:r>
            <a:r>
              <a:rPr lang="zh-TW" altLang="en-US" sz="2800" dirty="0" smtClean="0">
                <a:latin typeface="Times New Roman" pitchFamily="18" charset="0"/>
                <a:ea typeface="標楷體" pitchFamily="65" charset="-120"/>
                <a:cs typeface="Times New Roman" pitchFamily="18" charset="0"/>
              </a:rPr>
              <a:t>，政府資訊如屬機關作成意思前，內部單位之擬稿或其他準備作業，得不予提供。參其立法理由，無論行政機關是否已作成意思決定，</a:t>
            </a:r>
            <a:r>
              <a:rPr lang="zh-TW" altLang="en-US" sz="2800" b="1" dirty="0" smtClean="0">
                <a:solidFill>
                  <a:srgbClr val="006600"/>
                </a:solidFill>
                <a:latin typeface="Times New Roman" pitchFamily="18" charset="0"/>
                <a:ea typeface="標楷體" pitchFamily="65" charset="-120"/>
                <a:cs typeface="Times New Roman" pitchFamily="18" charset="0"/>
              </a:rPr>
              <a:t>凡屬行政機關意思決定前，做為其參考之內部擬稿、意見、討論或與他機關之意見交換等準備作業資訊</a:t>
            </a:r>
            <a:r>
              <a:rPr lang="zh-TW" altLang="en-US" sz="2800" dirty="0" smtClean="0">
                <a:latin typeface="Times New Roman" pitchFamily="18" charset="0"/>
                <a:ea typeface="標楷體" pitchFamily="65" charset="-120"/>
                <a:cs typeface="Times New Roman" pitchFamily="18" charset="0"/>
              </a:rPr>
              <a:t>，應限制公開或不予提供，以避免行政機關於作成決定前遭受干擾，有礙最後決定之作成，或於決定作成後，因之前內部討論意見之披露，致不同意見之人遭受攻訐而生困擾</a:t>
            </a:r>
            <a:r>
              <a:rPr lang="en-US" altLang="zh-TW" sz="2400" b="1" dirty="0">
                <a:solidFill>
                  <a:srgbClr val="002060"/>
                </a:solidFill>
                <a:latin typeface="Times New Roman" pitchFamily="18" charset="0"/>
                <a:ea typeface="標楷體" pitchFamily="65" charset="-120"/>
                <a:cs typeface="Times New Roman" pitchFamily="18" charset="0"/>
              </a:rPr>
              <a:t>(</a:t>
            </a:r>
            <a:r>
              <a:rPr lang="zh-TW" altLang="en-US" sz="2400" b="1" dirty="0" smtClean="0">
                <a:solidFill>
                  <a:srgbClr val="002060"/>
                </a:solidFill>
                <a:latin typeface="Times New Roman" pitchFamily="18" charset="0"/>
                <a:ea typeface="標楷體" pitchFamily="65" charset="-120"/>
                <a:cs typeface="Times New Roman" pitchFamily="18" charset="0"/>
              </a:rPr>
              <a:t>最高行政法院</a:t>
            </a:r>
            <a:r>
              <a:rPr lang="en-US" altLang="zh-TW" sz="2400" b="1" dirty="0" smtClean="0">
                <a:solidFill>
                  <a:srgbClr val="002060"/>
                </a:solidFill>
                <a:latin typeface="Times New Roman" pitchFamily="18" charset="0"/>
                <a:ea typeface="標楷體" pitchFamily="65" charset="-120"/>
                <a:cs typeface="Times New Roman" pitchFamily="18" charset="0"/>
              </a:rPr>
              <a:t>100</a:t>
            </a:r>
            <a:r>
              <a:rPr lang="zh-TW" altLang="en-US" sz="2400" b="1" dirty="0" smtClean="0">
                <a:solidFill>
                  <a:srgbClr val="002060"/>
                </a:solidFill>
                <a:latin typeface="Times New Roman" pitchFamily="18" charset="0"/>
                <a:ea typeface="標楷體" pitchFamily="65" charset="-120"/>
                <a:cs typeface="Times New Roman" pitchFamily="18" charset="0"/>
              </a:rPr>
              <a:t>年度判字第</a:t>
            </a:r>
            <a:r>
              <a:rPr lang="en-US" altLang="zh-TW" sz="2400" b="1" dirty="0" smtClean="0">
                <a:solidFill>
                  <a:srgbClr val="002060"/>
                </a:solidFill>
                <a:latin typeface="Times New Roman" pitchFamily="18" charset="0"/>
                <a:ea typeface="標楷體" pitchFamily="65" charset="-120"/>
                <a:cs typeface="Times New Roman" pitchFamily="18" charset="0"/>
              </a:rPr>
              <a:t>2222</a:t>
            </a:r>
            <a:r>
              <a:rPr lang="zh-TW" altLang="en-US" sz="2400" b="1" dirty="0" smtClean="0">
                <a:solidFill>
                  <a:srgbClr val="002060"/>
                </a:solidFill>
                <a:latin typeface="Times New Roman" pitchFamily="18" charset="0"/>
                <a:ea typeface="標楷體" pitchFamily="65" charset="-120"/>
                <a:cs typeface="Times New Roman" pitchFamily="18" charset="0"/>
              </a:rPr>
              <a:t>號判決</a:t>
            </a:r>
            <a:r>
              <a:rPr lang="en-US" altLang="zh-TW" sz="2400" b="1" dirty="0" smtClean="0">
                <a:solidFill>
                  <a:srgbClr val="002060"/>
                </a:solidFill>
                <a:latin typeface="Times New Roman" pitchFamily="18" charset="0"/>
                <a:ea typeface="標楷體" pitchFamily="65" charset="-120"/>
                <a:cs typeface="Times New Roman" pitchFamily="18" charset="0"/>
              </a:rPr>
              <a:t>)</a:t>
            </a:r>
            <a:endParaRPr lang="en-US" altLang="zh-TW" sz="2400" b="1" dirty="0" smtClean="0">
              <a:latin typeface="Times New Roman" pitchFamily="18" charset="0"/>
              <a:ea typeface="標楷體" pitchFamily="65" charset="-120"/>
              <a:cs typeface="Times New Roman" pitchFamily="18" charset="0"/>
            </a:endParaRPr>
          </a:p>
          <a:p>
            <a:pPr>
              <a:defRPr/>
            </a:pPr>
            <a:endParaRPr lang="zh-TW" altLang="en-US" sz="2800" dirty="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62</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62</a:t>
            </a:fld>
            <a:endParaRPr lang="en-US" altLang="zh-TW" sz="1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內容版面配置區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64306" y="2620434"/>
            <a:ext cx="3128963" cy="4330700"/>
          </a:xfrm>
          <a:ln>
            <a:solidFill>
              <a:schemeClr val="tx1"/>
            </a:solidFill>
            <a:miter lim="800000"/>
            <a:headEnd/>
            <a:tailEnd/>
          </a:ln>
        </p:spPr>
      </p:pic>
      <p:pic>
        <p:nvPicPr>
          <p:cNvPr id="70659" name="圖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719" y="2620433"/>
            <a:ext cx="3193256" cy="43264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矩形 6"/>
          <p:cNvSpPr/>
          <p:nvPr/>
        </p:nvSpPr>
        <p:spPr>
          <a:xfrm>
            <a:off x="509978" y="863159"/>
            <a:ext cx="5636525" cy="1015663"/>
          </a:xfrm>
          <a:prstGeom prst="rect">
            <a:avLst/>
          </a:prstGeom>
        </p:spPr>
        <p:txBody>
          <a:bodyPr wrap="square">
            <a:spAutoFit/>
          </a:bodyPr>
          <a:lstStyle/>
          <a:p>
            <a:pPr>
              <a:defRPr/>
            </a:pPr>
            <a:r>
              <a:rPr kumimoji="1" lang="zh-TW" altLang="en-US" sz="6000" b="0" kern="0" dirty="0">
                <a:solidFill>
                  <a:srgbClr val="990000"/>
                </a:solidFill>
                <a:latin typeface="Bookman Old Style"/>
                <a:ea typeface="標楷體"/>
              </a:rPr>
              <a:t>行政函釋查詢</a:t>
            </a:r>
            <a:endParaRPr lang="zh-TW" altLang="en-US" dirty="0"/>
          </a:p>
        </p:txBody>
      </p:sp>
      <p:sp>
        <p:nvSpPr>
          <p:cNvPr id="70661" name="文字方塊 1"/>
          <p:cNvSpPr txBox="1">
            <a:spLocks noChangeArrowheads="1"/>
          </p:cNvSpPr>
          <p:nvPr/>
        </p:nvSpPr>
        <p:spPr bwMode="auto">
          <a:xfrm>
            <a:off x="152400" y="7101417"/>
            <a:ext cx="26863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kumimoji="0" lang="zh-TW" altLang="en-US" sz="2400" dirty="0">
                <a:solidFill>
                  <a:srgbClr val="FF0000"/>
                </a:solidFill>
                <a:latin typeface="標楷體" pitchFamily="65" charset="-120"/>
                <a:ea typeface="標楷體" pitchFamily="65" charset="-120"/>
              </a:rPr>
              <a:t>政府資訊公開法</a:t>
            </a:r>
            <a:endParaRPr kumimoji="0" lang="en-US" altLang="zh-TW" sz="2400" dirty="0">
              <a:solidFill>
                <a:srgbClr val="FF0000"/>
              </a:solidFill>
              <a:latin typeface="標楷體" pitchFamily="65" charset="-120"/>
              <a:ea typeface="標楷體" pitchFamily="65" charset="-120"/>
            </a:endParaRPr>
          </a:p>
          <a:p>
            <a:pPr eaLnBrk="1" hangingPunct="1">
              <a:spcBef>
                <a:spcPct val="0"/>
              </a:spcBef>
              <a:buFontTx/>
              <a:buNone/>
            </a:pPr>
            <a:r>
              <a:rPr kumimoji="0" lang="zh-TW" altLang="en-US" sz="2400" dirty="0">
                <a:solidFill>
                  <a:srgbClr val="FF0000"/>
                </a:solidFill>
                <a:latin typeface="標楷體" pitchFamily="65" charset="-120"/>
                <a:ea typeface="標楷體" pitchFamily="65" charset="-120"/>
              </a:rPr>
              <a:t>行政程序法</a:t>
            </a:r>
          </a:p>
        </p:txBody>
      </p:sp>
      <p:sp>
        <p:nvSpPr>
          <p:cNvPr id="70662" name="文字方塊 5"/>
          <p:cNvSpPr txBox="1">
            <a:spLocks noChangeArrowheads="1"/>
          </p:cNvSpPr>
          <p:nvPr/>
        </p:nvSpPr>
        <p:spPr bwMode="auto">
          <a:xfrm>
            <a:off x="3464719" y="7241402"/>
            <a:ext cx="2291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kumimoji="0" lang="zh-TW" altLang="en-US" sz="2400" dirty="0">
                <a:solidFill>
                  <a:srgbClr val="FF0000"/>
                </a:solidFill>
                <a:latin typeface="標楷體" pitchFamily="65" charset="-120"/>
                <a:ea typeface="標楷體" pitchFamily="65" charset="-120"/>
              </a:rPr>
              <a:t>檔案法</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63</a:t>
            </a:fld>
            <a:endParaRPr lang="en-US" altLang="zh-TW"/>
          </a:p>
        </p:txBody>
      </p:sp>
      <p:sp>
        <p:nvSpPr>
          <p:cNvPr id="9"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63</a:t>
            </a:fld>
            <a:endParaRPr lang="en-US" altLang="zh-TW"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內容版面配置區 1"/>
          <p:cNvSpPr>
            <a:spLocks noGrp="1"/>
          </p:cNvSpPr>
          <p:nvPr>
            <p:ph idx="1"/>
          </p:nvPr>
        </p:nvSpPr>
        <p:spPr>
          <a:xfrm>
            <a:off x="212271" y="3043466"/>
            <a:ext cx="6482443" cy="2950935"/>
          </a:xfrm>
        </p:spPr>
        <p:txBody>
          <a:bodyPr/>
          <a:lstStyle/>
          <a:p>
            <a:pPr marL="0" indent="0" algn="ctr">
              <a:buFontTx/>
              <a:buNone/>
            </a:pPr>
            <a:r>
              <a:rPr lang="zh-TW" altLang="en-US" sz="7200" dirty="0" smtClean="0">
                <a:solidFill>
                  <a:srgbClr val="990000"/>
                </a:solidFill>
                <a:latin typeface="Bookman Old Style" pitchFamily="18" charset="0"/>
                <a:ea typeface="標楷體" pitchFamily="65" charset="-120"/>
              </a:rPr>
              <a:t>伍、檔案</a:t>
            </a:r>
            <a:r>
              <a:rPr lang="zh-TW" altLang="en-US" sz="7200" dirty="0">
                <a:solidFill>
                  <a:srgbClr val="990000"/>
                </a:solidFill>
                <a:latin typeface="Bookman Old Style" pitchFamily="18" charset="0"/>
                <a:ea typeface="標楷體" pitchFamily="65" charset="-120"/>
              </a:rPr>
              <a:t>加</a:t>
            </a:r>
            <a:r>
              <a:rPr lang="zh-TW" altLang="en-US" sz="7200" dirty="0" smtClean="0">
                <a:solidFill>
                  <a:srgbClr val="990000"/>
                </a:solidFill>
                <a:latin typeface="Bookman Old Style" pitchFamily="18" charset="0"/>
                <a:ea typeface="標楷體" pitchFamily="65" charset="-120"/>
              </a:rPr>
              <a:t>值推廣</a:t>
            </a:r>
            <a:endParaRPr lang="zh-TW" altLang="en-US" sz="7200" dirty="0" smtClean="0">
              <a:solidFill>
                <a:srgbClr val="FFFFFF"/>
              </a:solidFill>
            </a:endParaRPr>
          </a:p>
          <a:p>
            <a:pPr marL="0" indent="0">
              <a:buFontTx/>
              <a:buNone/>
            </a:pPr>
            <a:endParaRPr lang="zh-TW" altLang="en-US" dirty="0" smtClean="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64</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64</a:t>
            </a:fld>
            <a:endParaRPr lang="en-US" altLang="zh-TW"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832513"/>
            <a:ext cx="6735169" cy="1568451"/>
          </a:xfrm>
        </p:spPr>
        <p:txBody>
          <a:bodyPr/>
          <a:lstStyle/>
          <a:p>
            <a:pPr eaLnBrk="1" hangingPunct="1"/>
            <a:r>
              <a:rPr lang="zh-TW" altLang="en-US" sz="6000" dirty="0" smtClean="0">
                <a:solidFill>
                  <a:srgbClr val="990000"/>
                </a:solidFill>
                <a:latin typeface="Bookman Old Style" pitchFamily="18" charset="0"/>
                <a:ea typeface="標楷體" pitchFamily="65" charset="-120"/>
              </a:rPr>
              <a:t>檔案</a:t>
            </a:r>
            <a:r>
              <a:rPr lang="zh-TW" altLang="en-US" sz="6000" dirty="0">
                <a:solidFill>
                  <a:srgbClr val="990000"/>
                </a:solidFill>
                <a:latin typeface="Bookman Old Style" pitchFamily="18" charset="0"/>
                <a:ea typeface="標楷體" pitchFamily="65" charset="-120"/>
              </a:rPr>
              <a:t>加值</a:t>
            </a:r>
            <a:r>
              <a:rPr lang="zh-TW" altLang="en-US" sz="6000" dirty="0" smtClean="0">
                <a:solidFill>
                  <a:srgbClr val="990000"/>
                </a:solidFill>
                <a:latin typeface="Bookman Old Style" pitchFamily="18" charset="0"/>
                <a:ea typeface="標楷體" pitchFamily="65" charset="-120"/>
              </a:rPr>
              <a:t>推廣</a:t>
            </a:r>
            <a:r>
              <a:rPr lang="en-US" altLang="zh-TW" sz="6000" dirty="0" smtClean="0">
                <a:solidFill>
                  <a:srgbClr val="990000"/>
                </a:solidFill>
                <a:latin typeface="Bookman Old Style" pitchFamily="18" charset="0"/>
                <a:ea typeface="標楷體" pitchFamily="65" charset="-120"/>
              </a:rPr>
              <a:t>-</a:t>
            </a:r>
            <a:r>
              <a:rPr lang="zh-TW" altLang="en-US" sz="6000" dirty="0" smtClean="0">
                <a:solidFill>
                  <a:srgbClr val="990000"/>
                </a:solidFill>
                <a:latin typeface="Bookman Old Style" pitchFamily="18" charset="0"/>
                <a:ea typeface="標楷體" pitchFamily="65" charset="-120"/>
              </a:rPr>
              <a:t>意義</a:t>
            </a:r>
            <a:endParaRPr lang="zh-TW" altLang="en-US" sz="6000" dirty="0" smtClean="0">
              <a:solidFill>
                <a:srgbClr val="FF0000"/>
              </a:solidFill>
              <a:latin typeface="Times New Roman" pitchFamily="18" charset="0"/>
              <a:ea typeface="標楷體" pitchFamily="65" charset="-120"/>
              <a:cs typeface="Times New Roman" pitchFamily="18" charset="0"/>
            </a:endParaRPr>
          </a:p>
        </p:txBody>
      </p:sp>
      <p:sp>
        <p:nvSpPr>
          <p:cNvPr id="72707" name="Rectangle 3"/>
          <p:cNvSpPr>
            <a:spLocks noGrp="1" noChangeArrowheads="1"/>
          </p:cNvSpPr>
          <p:nvPr>
            <p:ph sz="half" idx="1"/>
          </p:nvPr>
        </p:nvSpPr>
        <p:spPr/>
        <p:txBody>
          <a:bodyPr/>
          <a:lstStyle/>
          <a:p>
            <a:pPr eaLnBrk="1" hangingPunct="1"/>
            <a:endParaRPr lang="zh-TW" altLang="en-US" sz="3600" smtClean="0">
              <a:latin typeface="Times New Roman" pitchFamily="18" charset="0"/>
              <a:ea typeface="標楷體" pitchFamily="65" charset="-120"/>
              <a:cs typeface="Times New Roman" pitchFamily="18" charset="0"/>
            </a:endParaRPr>
          </a:p>
          <a:p>
            <a:pPr eaLnBrk="1" hangingPunct="1"/>
            <a:endParaRPr lang="zh-TW" altLang="en-US" sz="3600" smtClean="0">
              <a:latin typeface="Times New Roman" pitchFamily="18" charset="0"/>
              <a:ea typeface="標楷體" pitchFamily="65" charset="-120"/>
              <a:cs typeface="Times New Roman" pitchFamily="18" charset="0"/>
            </a:endParaRPr>
          </a:p>
        </p:txBody>
      </p:sp>
      <p:sp>
        <p:nvSpPr>
          <p:cNvPr id="72708" name="Rectangle 6"/>
          <p:cNvSpPr>
            <a:spLocks noGrp="1" noChangeArrowheads="1"/>
          </p:cNvSpPr>
          <p:nvPr>
            <p:ph sz="half" idx="2"/>
          </p:nvPr>
        </p:nvSpPr>
        <p:spPr>
          <a:xfrm>
            <a:off x="555172" y="2834218"/>
            <a:ext cx="5821136" cy="5395383"/>
          </a:xfrm>
        </p:spPr>
        <p:txBody>
          <a:bodyPr/>
          <a:lstStyle/>
          <a:p>
            <a:pPr eaLnBrk="1" hangingPunct="1"/>
            <a:r>
              <a:rPr lang="zh-TW" altLang="en-US" sz="3600" dirty="0" smtClean="0">
                <a:latin typeface="Times New Roman" pitchFamily="18" charset="0"/>
                <a:ea typeface="標楷體" pitchFamily="65" charset="-120"/>
                <a:cs typeface="Times New Roman" pitchFamily="18" charset="0"/>
              </a:rPr>
              <a:t>檔案加</a:t>
            </a:r>
            <a:r>
              <a:rPr lang="zh-TW" altLang="en-US" sz="3600" dirty="0">
                <a:latin typeface="Times New Roman" pitchFamily="18" charset="0"/>
                <a:ea typeface="標楷體" pitchFamily="65" charset="-120"/>
                <a:cs typeface="Times New Roman" pitchFamily="18" charset="0"/>
              </a:rPr>
              <a:t>值</a:t>
            </a:r>
            <a:r>
              <a:rPr lang="zh-TW" altLang="en-US" sz="3600" dirty="0" smtClean="0">
                <a:latin typeface="Times New Roman" pitchFamily="18" charset="0"/>
                <a:ea typeface="標楷體" pitchFamily="65" charset="-120"/>
                <a:cs typeface="Times New Roman" pitchFamily="18" charset="0"/>
              </a:rPr>
              <a:t>：利用</a:t>
            </a:r>
            <a:r>
              <a:rPr lang="zh-TW" altLang="en-US" sz="3600" dirty="0">
                <a:latin typeface="Times New Roman" pitchFamily="18" charset="0"/>
                <a:ea typeface="標楷體" pitchFamily="65" charset="-120"/>
                <a:cs typeface="Times New Roman" pitchFamily="18" charset="0"/>
              </a:rPr>
              <a:t>創意</a:t>
            </a:r>
            <a:r>
              <a:rPr lang="zh-TW" altLang="en-US" sz="3600" dirty="0" smtClean="0">
                <a:latin typeface="Times New Roman" pitchFamily="18" charset="0"/>
                <a:ea typeface="標楷體" pitchFamily="65" charset="-120"/>
                <a:cs typeface="Times New Roman" pitchFamily="18" charset="0"/>
              </a:rPr>
              <a:t>的方式或技術，整合檔案內容，使檔案更容易被接近</a:t>
            </a:r>
            <a:r>
              <a:rPr lang="zh-TW" altLang="en-US" sz="3600" dirty="0">
                <a:latin typeface="Times New Roman" pitchFamily="18" charset="0"/>
                <a:ea typeface="標楷體" pitchFamily="65" charset="-120"/>
                <a:cs typeface="Times New Roman" pitchFamily="18" charset="0"/>
              </a:rPr>
              <a:t>及</a:t>
            </a:r>
            <a:r>
              <a:rPr lang="zh-TW" altLang="en-US" sz="3600" dirty="0" smtClean="0">
                <a:latin typeface="Times New Roman" pitchFamily="18" charset="0"/>
                <a:ea typeface="標楷體" pitchFamily="65" charset="-120"/>
                <a:cs typeface="Times New Roman" pitchFamily="18" charset="0"/>
              </a:rPr>
              <a:t>使用，</a:t>
            </a:r>
            <a:r>
              <a:rPr lang="zh-TW" altLang="en-US" sz="3600" dirty="0">
                <a:latin typeface="Times New Roman" pitchFamily="18" charset="0"/>
                <a:ea typeface="標楷體" pitchFamily="65" charset="-120"/>
                <a:cs typeface="Times New Roman" pitchFamily="18" charset="0"/>
              </a:rPr>
              <a:t>以</a:t>
            </a:r>
            <a:r>
              <a:rPr lang="zh-TW" altLang="en-US" sz="3600" dirty="0" smtClean="0">
                <a:latin typeface="Times New Roman" pitchFamily="18" charset="0"/>
                <a:ea typeface="標楷體" pitchFamily="65" charset="-120"/>
                <a:cs typeface="Times New Roman" pitchFamily="18" charset="0"/>
              </a:rPr>
              <a:t>創造檔案更</a:t>
            </a:r>
            <a:r>
              <a:rPr lang="zh-TW" altLang="en-US" sz="3600" dirty="0">
                <a:latin typeface="Times New Roman" pitchFamily="18" charset="0"/>
                <a:ea typeface="標楷體" pitchFamily="65" charset="-120"/>
                <a:cs typeface="Times New Roman" pitchFamily="18" charset="0"/>
              </a:rPr>
              <a:t>高的價值</a:t>
            </a:r>
            <a:endParaRPr lang="en-US" altLang="zh-TW" sz="3600" dirty="0" smtClean="0">
              <a:latin typeface="Times New Roman" pitchFamily="18" charset="0"/>
              <a:ea typeface="標楷體" pitchFamily="65" charset="-120"/>
              <a:cs typeface="Times New Roman" pitchFamily="18" charset="0"/>
            </a:endParaRPr>
          </a:p>
          <a:p>
            <a:pPr eaLnBrk="1" hangingPunct="1"/>
            <a:r>
              <a:rPr lang="zh-TW" altLang="en-US" sz="3600" dirty="0" smtClean="0">
                <a:latin typeface="Times New Roman" pitchFamily="18" charset="0"/>
                <a:ea typeface="標楷體" pitchFamily="65" charset="-120"/>
                <a:cs typeface="Times New Roman" pitchFamily="18" charset="0"/>
              </a:rPr>
              <a:t>檔案推廣：以告知、教育、說明等方式，將檔案應用服務場所、服務項目、服務精神，向使用者及社會大眾宣導</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DD00DF84-2347-4CEF-865D-A0EB78000B31}" type="slidenum">
              <a:rPr lang="en-US" altLang="zh-TW" smtClean="0"/>
              <a:pPr>
                <a:defRPr/>
              </a:pPr>
              <a:t>65</a:t>
            </a:fld>
            <a:endParaRPr lang="en-US" altLang="zh-TW"/>
          </a:p>
        </p:txBody>
      </p:sp>
      <p:sp>
        <p:nvSpPr>
          <p:cNvPr id="7"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65</a:t>
            </a:fld>
            <a:endParaRPr lang="en-US" altLang="zh-TW" sz="1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5534" y="778933"/>
            <a:ext cx="6632812" cy="1117600"/>
          </a:xfrm>
        </p:spPr>
        <p:txBody>
          <a:bodyPr/>
          <a:lstStyle/>
          <a:p>
            <a:pPr eaLnBrk="1" hangingPunct="1"/>
            <a:r>
              <a:rPr lang="zh-TW" altLang="en-US" sz="6000" dirty="0" smtClean="0">
                <a:solidFill>
                  <a:srgbClr val="990000"/>
                </a:solidFill>
                <a:latin typeface="Times New Roman" pitchFamily="18" charset="0"/>
                <a:ea typeface="標楷體" pitchFamily="65" charset="-120"/>
                <a:cs typeface="Times New Roman" pitchFamily="18" charset="0"/>
              </a:rPr>
              <a:t>檔案加值推廣</a:t>
            </a:r>
            <a:r>
              <a:rPr lang="en-US" altLang="zh-TW" sz="6000" dirty="0" smtClean="0">
                <a:solidFill>
                  <a:srgbClr val="990000"/>
                </a:solidFill>
                <a:latin typeface="Times New Roman" pitchFamily="18" charset="0"/>
                <a:ea typeface="標楷體" pitchFamily="65" charset="-120"/>
                <a:cs typeface="Times New Roman" pitchFamily="18" charset="0"/>
              </a:rPr>
              <a:t>-</a:t>
            </a:r>
            <a:r>
              <a:rPr lang="zh-TW" altLang="en-US" sz="6000" dirty="0" smtClean="0">
                <a:solidFill>
                  <a:srgbClr val="990000"/>
                </a:solidFill>
                <a:latin typeface="Times New Roman" pitchFamily="18" charset="0"/>
                <a:ea typeface="標楷體" pitchFamily="65" charset="-120"/>
                <a:cs typeface="Times New Roman" pitchFamily="18" charset="0"/>
              </a:rPr>
              <a:t>方式 </a:t>
            </a:r>
          </a:p>
        </p:txBody>
      </p:sp>
      <p:sp>
        <p:nvSpPr>
          <p:cNvPr id="73731" name="Rectangle 3"/>
          <p:cNvSpPr>
            <a:spLocks noGrp="1" noChangeArrowheads="1"/>
          </p:cNvSpPr>
          <p:nvPr>
            <p:ph sz="half" idx="1"/>
          </p:nvPr>
        </p:nvSpPr>
        <p:spPr>
          <a:xfrm>
            <a:off x="342900" y="2271564"/>
            <a:ext cx="3028950" cy="5719233"/>
          </a:xfrm>
        </p:spPr>
        <p:txBody>
          <a:bodyPr/>
          <a:lstStyle/>
          <a:p>
            <a:pPr eaLnBrk="1" hangingPunct="1"/>
            <a:r>
              <a:rPr lang="zh-TW" altLang="en-US" sz="3600" dirty="0" smtClean="0">
                <a:latin typeface="Times New Roman" pitchFamily="18" charset="0"/>
                <a:ea typeface="標楷體" pitchFamily="65" charset="-120"/>
                <a:cs typeface="Times New Roman" pitchFamily="18" charset="0"/>
              </a:rPr>
              <a:t>建置檔案目錄查詢系統 </a:t>
            </a:r>
          </a:p>
          <a:p>
            <a:pPr eaLnBrk="1" hangingPunct="1"/>
            <a:r>
              <a:rPr lang="zh-TW" altLang="en-US" sz="3600" dirty="0" smtClean="0">
                <a:latin typeface="Times New Roman" pitchFamily="18" charset="0"/>
                <a:ea typeface="標楷體" pitchFamily="65" charset="-120"/>
                <a:cs typeface="Times New Roman" pitchFamily="18" charset="0"/>
              </a:rPr>
              <a:t>提供檔案諮詢服務 </a:t>
            </a:r>
          </a:p>
          <a:p>
            <a:pPr eaLnBrk="1" hangingPunct="1"/>
            <a:r>
              <a:rPr lang="zh-TW" altLang="en-US" sz="3600" dirty="0" smtClean="0">
                <a:latin typeface="Times New Roman" pitchFamily="18" charset="0"/>
                <a:ea typeface="標楷體" pitchFamily="65" charset="-120"/>
                <a:cs typeface="Times New Roman" pitchFamily="18" charset="0"/>
              </a:rPr>
              <a:t>出版檔案相關刊物</a:t>
            </a:r>
          </a:p>
        </p:txBody>
      </p:sp>
      <p:sp>
        <p:nvSpPr>
          <p:cNvPr id="73732" name="Rectangle 4"/>
          <p:cNvSpPr>
            <a:spLocks noGrp="1" noChangeArrowheads="1"/>
          </p:cNvSpPr>
          <p:nvPr>
            <p:ph sz="half" idx="2"/>
          </p:nvPr>
        </p:nvSpPr>
        <p:spPr>
          <a:xfrm>
            <a:off x="3486150" y="2271565"/>
            <a:ext cx="3028950" cy="5719233"/>
          </a:xfrm>
        </p:spPr>
        <p:txBody>
          <a:bodyPr/>
          <a:lstStyle/>
          <a:p>
            <a:pPr eaLnBrk="1" hangingPunct="1"/>
            <a:r>
              <a:rPr lang="zh-TW" altLang="en-US" sz="3600" dirty="0" smtClean="0">
                <a:latin typeface="Times New Roman" pitchFamily="18" charset="0"/>
                <a:ea typeface="標楷體" pitchFamily="65" charset="-120"/>
                <a:cs typeface="Times New Roman" pitchFamily="18" charset="0"/>
              </a:rPr>
              <a:t>舉辦檔案展覽</a:t>
            </a:r>
          </a:p>
          <a:p>
            <a:pPr eaLnBrk="1" hangingPunct="1"/>
            <a:r>
              <a:rPr lang="zh-TW" altLang="en-US" sz="3600" dirty="0" smtClean="0">
                <a:latin typeface="Times New Roman" pitchFamily="18" charset="0"/>
                <a:ea typeface="標楷體" pitchFamily="65" charset="-120"/>
                <a:cs typeface="Times New Roman" pitchFamily="18" charset="0"/>
              </a:rPr>
              <a:t>推展使用者教育 </a:t>
            </a:r>
          </a:p>
          <a:p>
            <a:pPr eaLnBrk="1" hangingPunct="1"/>
            <a:r>
              <a:rPr lang="zh-TW" altLang="en-US" sz="3600" dirty="0" smtClean="0">
                <a:latin typeface="Times New Roman" pitchFamily="18" charset="0"/>
                <a:ea typeface="標楷體" pitchFamily="65" charset="-120"/>
                <a:cs typeface="Times New Roman" pitchFamily="18" charset="0"/>
              </a:rPr>
              <a:t>提供網際網路服務</a:t>
            </a:r>
          </a:p>
          <a:p>
            <a:pPr eaLnBrk="1" hangingPunct="1"/>
            <a:r>
              <a:rPr lang="zh-TW" altLang="en-US" sz="3600" dirty="0" smtClean="0">
                <a:latin typeface="Times New Roman" pitchFamily="18" charset="0"/>
                <a:ea typeface="標楷體" pitchFamily="65" charset="-120"/>
                <a:cs typeface="Times New Roman" pitchFamily="18" charset="0"/>
              </a:rPr>
              <a:t>發行紀念品 </a:t>
            </a:r>
          </a:p>
          <a:p>
            <a:pPr eaLnBrk="1" hangingPunct="1"/>
            <a:r>
              <a:rPr lang="zh-TW" altLang="en-US" sz="3600" dirty="0" smtClean="0">
                <a:latin typeface="Times New Roman" pitchFamily="18" charset="0"/>
                <a:ea typeface="標楷體" pitchFamily="65" charset="-120"/>
                <a:cs typeface="Times New Roman" pitchFamily="18" charset="0"/>
              </a:rPr>
              <a:t>加強館際合作 </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DD00DF84-2347-4CEF-865D-A0EB78000B31}" type="slidenum">
              <a:rPr lang="en-US" altLang="zh-TW" smtClean="0"/>
              <a:pPr>
                <a:defRPr/>
              </a:pPr>
              <a:t>66</a:t>
            </a:fld>
            <a:endParaRPr lang="en-US" altLang="zh-TW"/>
          </a:p>
        </p:txBody>
      </p:sp>
      <p:sp>
        <p:nvSpPr>
          <p:cNvPr id="7"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66</a:t>
            </a:fld>
            <a:endParaRPr lang="en-US" altLang="zh-TW"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6478" y="802217"/>
            <a:ext cx="6410769" cy="1270000"/>
          </a:xfrm>
        </p:spPr>
        <p:txBody>
          <a:bodyPr/>
          <a:lstStyle/>
          <a:p>
            <a:pPr eaLnBrk="1" hangingPunct="1"/>
            <a:r>
              <a:rPr lang="zh-TW" altLang="en-US" sz="6000" dirty="0" smtClean="0">
                <a:solidFill>
                  <a:srgbClr val="990000"/>
                </a:solidFill>
                <a:latin typeface="Times New Roman" pitchFamily="18" charset="0"/>
                <a:ea typeface="標楷體" pitchFamily="65" charset="-120"/>
                <a:cs typeface="Times New Roman" pitchFamily="18" charset="0"/>
              </a:rPr>
              <a:t>出版檔案相關刊物 </a:t>
            </a:r>
          </a:p>
        </p:txBody>
      </p:sp>
      <p:sp>
        <p:nvSpPr>
          <p:cNvPr id="74755" name="Rectangle 3"/>
          <p:cNvSpPr>
            <a:spLocks noGrp="1" noChangeArrowheads="1"/>
          </p:cNvSpPr>
          <p:nvPr>
            <p:ph idx="1"/>
          </p:nvPr>
        </p:nvSpPr>
        <p:spPr>
          <a:xfrm>
            <a:off x="361950" y="2499784"/>
            <a:ext cx="6172200" cy="5069416"/>
          </a:xfrm>
        </p:spPr>
        <p:txBody>
          <a:bodyPr/>
          <a:lstStyle/>
          <a:p>
            <a:pPr eaLnBrk="1" hangingPunct="1"/>
            <a:r>
              <a:rPr lang="zh-TW" altLang="en-US" sz="3600" smtClean="0">
                <a:latin typeface="Times New Roman" pitchFamily="18" charset="0"/>
                <a:ea typeface="標楷體" pitchFamily="65" charset="-120"/>
                <a:cs typeface="Times New Roman" pitchFamily="18" charset="0"/>
              </a:rPr>
              <a:t>發行出版品，或於新聞媒體刊載檔案相關文章，藉以向社會大眾推廣檔案內容及服務項目等相關資訊。</a:t>
            </a:r>
          </a:p>
          <a:p>
            <a:pPr eaLnBrk="1" hangingPunct="1"/>
            <a:r>
              <a:rPr lang="zh-TW" altLang="en-US" sz="3600" smtClean="0">
                <a:latin typeface="Times New Roman" pitchFamily="18" charset="0"/>
                <a:ea typeface="標楷體" pitchFamily="65" charset="-120"/>
                <a:cs typeface="Times New Roman" pitchFamily="18" charset="0"/>
              </a:rPr>
              <a:t>類型：</a:t>
            </a:r>
          </a:p>
          <a:p>
            <a:pPr lvl="1" eaLnBrk="1" hangingPunct="1"/>
            <a:r>
              <a:rPr lang="zh-TW" altLang="en-US" sz="2400" smtClean="0">
                <a:latin typeface="Times New Roman" pitchFamily="18" charset="0"/>
                <a:ea typeface="標楷體" pitchFamily="65" charset="-120"/>
                <a:cs typeface="Times New Roman" pitchFamily="18" charset="0"/>
              </a:rPr>
              <a:t>簡介及報導型的出版品：通訊、期刊、館藏指南、手冊、簡介等，介紹檔案室</a:t>
            </a:r>
            <a:r>
              <a:rPr lang="en-US" altLang="zh-TW" sz="2400" smtClean="0">
                <a:latin typeface="Times New Roman" pitchFamily="18" charset="0"/>
                <a:ea typeface="標楷體" pitchFamily="65" charset="-120"/>
                <a:cs typeface="Times New Roman" pitchFamily="18" charset="0"/>
              </a:rPr>
              <a:t>(</a:t>
            </a:r>
            <a:r>
              <a:rPr lang="zh-TW" altLang="en-US" sz="2400" smtClean="0">
                <a:latin typeface="Times New Roman" pitchFamily="18" charset="0"/>
                <a:ea typeface="標楷體" pitchFamily="65" charset="-120"/>
                <a:cs typeface="Times New Roman" pitchFamily="18" charset="0"/>
              </a:rPr>
              <a:t>館</a:t>
            </a:r>
            <a:r>
              <a:rPr lang="en-US" altLang="zh-TW" sz="2400" smtClean="0">
                <a:latin typeface="Times New Roman" pitchFamily="18" charset="0"/>
                <a:ea typeface="標楷體" pitchFamily="65" charset="-120"/>
                <a:cs typeface="Times New Roman" pitchFamily="18" charset="0"/>
              </a:rPr>
              <a:t>)</a:t>
            </a:r>
            <a:r>
              <a:rPr lang="zh-TW" altLang="en-US" sz="2400" smtClean="0">
                <a:latin typeface="Times New Roman" pitchFamily="18" charset="0"/>
                <a:ea typeface="標楷體" pitchFamily="65" charset="-120"/>
                <a:cs typeface="Times New Roman" pitchFamily="18" charset="0"/>
              </a:rPr>
              <a:t>及所館藏之檔案。</a:t>
            </a:r>
          </a:p>
          <a:p>
            <a:pPr lvl="1" eaLnBrk="1" hangingPunct="1"/>
            <a:r>
              <a:rPr lang="zh-TW" altLang="en-US" sz="2400" smtClean="0">
                <a:latin typeface="Times New Roman" pitchFamily="18" charset="0"/>
                <a:ea typeface="標楷體" pitchFamily="65" charset="-120"/>
                <a:cs typeface="Times New Roman" pitchFamily="18" charset="0"/>
              </a:rPr>
              <a:t>專業型的出版品：檔案彙編或主題導引等。 </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67</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67</a:t>
            </a:fld>
            <a:endParaRPr lang="en-US" altLang="zh-TW"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標題 1"/>
          <p:cNvSpPr>
            <a:spLocks noGrp="1"/>
          </p:cNvSpPr>
          <p:nvPr>
            <p:ph type="title"/>
          </p:nvPr>
        </p:nvSpPr>
        <p:spPr>
          <a:xfrm>
            <a:off x="558404" y="548217"/>
            <a:ext cx="6010275" cy="1456267"/>
          </a:xfrm>
        </p:spPr>
        <p:txBody>
          <a:bodyPr/>
          <a:lstStyle/>
          <a:p>
            <a:pPr eaLnBrk="1" hangingPunct="1"/>
            <a:r>
              <a:rPr lang="zh-TW" altLang="en-US" sz="6000" dirty="0" smtClean="0">
                <a:solidFill>
                  <a:srgbClr val="990000"/>
                </a:solidFill>
                <a:latin typeface="Times New Roman" pitchFamily="18" charset="0"/>
                <a:ea typeface="標楷體" pitchFamily="65" charset="-120"/>
                <a:cs typeface="Times New Roman" pitchFamily="18" charset="0"/>
              </a:rPr>
              <a:t>檔案樂活情報</a:t>
            </a:r>
            <a:endParaRPr lang="zh-TW" altLang="en-US" dirty="0" smtClean="0">
              <a:latin typeface="Times New Roman" pitchFamily="18" charset="0"/>
              <a:ea typeface="標楷體" pitchFamily="65" charset="-120"/>
              <a:cs typeface="Times New Roman" pitchFamily="18" charset="0"/>
            </a:endParaRPr>
          </a:p>
        </p:txBody>
      </p:sp>
      <p:sp>
        <p:nvSpPr>
          <p:cNvPr id="81923" name="內容版面配置區 2"/>
          <p:cNvSpPr>
            <a:spLocks noGrp="1"/>
          </p:cNvSpPr>
          <p:nvPr>
            <p:ph idx="1"/>
          </p:nvPr>
        </p:nvSpPr>
        <p:spPr>
          <a:xfrm>
            <a:off x="157162" y="2055285"/>
            <a:ext cx="6586538" cy="6174316"/>
          </a:xfrm>
        </p:spPr>
        <p:txBody>
          <a:bodyPr/>
          <a:lstStyle/>
          <a:p>
            <a:pPr marL="0" indent="0" eaLnBrk="1" hangingPunct="1">
              <a:buFont typeface="Wingdings" pitchFamily="2" charset="2"/>
              <a:buNone/>
            </a:pPr>
            <a:r>
              <a:rPr lang="zh-TW" altLang="en-US" sz="2800" smtClean="0">
                <a:latin typeface="Times New Roman" pitchFamily="18" charset="0"/>
                <a:ea typeface="標楷體" pitchFamily="65" charset="-120"/>
                <a:cs typeface="Times New Roman" pitchFamily="18" charset="0"/>
              </a:rPr>
              <a:t>網址：</a:t>
            </a:r>
            <a:r>
              <a:rPr lang="en-US" altLang="zh-TW" sz="2800" smtClean="0">
                <a:latin typeface="Times New Roman" pitchFamily="18" charset="0"/>
                <a:ea typeface="標楷體" pitchFamily="65" charset="-120"/>
                <a:cs typeface="Times New Roman" pitchFamily="18" charset="0"/>
                <a:hlinkClick r:id="rId2"/>
              </a:rPr>
              <a:t>http://alohas.archives.gov.tw</a:t>
            </a:r>
            <a:r>
              <a:rPr lang="zh-TW" altLang="en-US" sz="2800" smtClean="0">
                <a:latin typeface="Times New Roman" pitchFamily="18" charset="0"/>
                <a:ea typeface="標楷體" pitchFamily="65" charset="-120"/>
                <a:cs typeface="Times New Roman" pitchFamily="18" charset="0"/>
              </a:rPr>
              <a:t> 歡迎踴躍訂閱</a:t>
            </a:r>
          </a:p>
        </p:txBody>
      </p:sp>
      <p:pic>
        <p:nvPicPr>
          <p:cNvPr id="819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769" y="2995085"/>
            <a:ext cx="2571750" cy="289771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3769" y="5975352"/>
            <a:ext cx="2571750" cy="2976033"/>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26" name="圖片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12" y="3714751"/>
            <a:ext cx="310038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68</a:t>
            </a:fld>
            <a:endParaRPr lang="en-US" altLang="zh-TW"/>
          </a:p>
        </p:txBody>
      </p:sp>
      <p:sp>
        <p:nvSpPr>
          <p:cNvPr id="9"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68</a:t>
            </a:fld>
            <a:endParaRPr lang="en-US" altLang="zh-TW" sz="1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38150" y="626533"/>
            <a:ext cx="5829300" cy="1066800"/>
          </a:xfrm>
        </p:spPr>
        <p:txBody>
          <a:bodyPr/>
          <a:lstStyle/>
          <a:p>
            <a:pPr eaLnBrk="1" hangingPunct="1"/>
            <a:r>
              <a:rPr lang="zh-TW" altLang="en-US" sz="6000" smtClean="0">
                <a:solidFill>
                  <a:srgbClr val="990000"/>
                </a:solidFill>
                <a:latin typeface="Times New Roman" pitchFamily="18" charset="0"/>
                <a:ea typeface="標楷體" pitchFamily="65" charset="-120"/>
                <a:cs typeface="Times New Roman" pitchFamily="18" charset="0"/>
              </a:rPr>
              <a:t>舉辦檔案展覽</a:t>
            </a:r>
          </a:p>
        </p:txBody>
      </p:sp>
      <p:sp>
        <p:nvSpPr>
          <p:cNvPr id="75779" name="Rectangle 3"/>
          <p:cNvSpPr>
            <a:spLocks noGrp="1" noChangeArrowheads="1"/>
          </p:cNvSpPr>
          <p:nvPr>
            <p:ph idx="1"/>
          </p:nvPr>
        </p:nvSpPr>
        <p:spPr>
          <a:xfrm>
            <a:off x="790575" y="1879600"/>
            <a:ext cx="5829300" cy="6519333"/>
          </a:xfrm>
        </p:spPr>
        <p:txBody>
          <a:bodyPr/>
          <a:lstStyle/>
          <a:p>
            <a:pPr eaLnBrk="1" hangingPunct="1">
              <a:lnSpc>
                <a:spcPct val="85000"/>
              </a:lnSpc>
              <a:spcBef>
                <a:spcPct val="10000"/>
              </a:spcBef>
              <a:buFont typeface="Wingdings" pitchFamily="2" charset="2"/>
              <a:buNone/>
            </a:pPr>
            <a:r>
              <a:rPr lang="zh-TW" altLang="en-US" smtClean="0">
                <a:solidFill>
                  <a:srgbClr val="000000"/>
                </a:solidFill>
                <a:latin typeface="Times New Roman" pitchFamily="18" charset="0"/>
                <a:ea typeface="標楷體" pitchFamily="65" charset="-120"/>
                <a:cs typeface="Times New Roman" pitchFamily="18" charset="0"/>
              </a:rPr>
              <a:t>－針對某一主題、歷史事件讓參觀者看到歷史原件，以開發館藏中某一主題檔案的優勢，吸引潛在的使用者。</a:t>
            </a:r>
          </a:p>
          <a:p>
            <a:pPr eaLnBrk="1" hangingPunct="1">
              <a:lnSpc>
                <a:spcPct val="85000"/>
              </a:lnSpc>
              <a:spcBef>
                <a:spcPct val="10000"/>
              </a:spcBef>
            </a:pPr>
            <a:r>
              <a:rPr lang="zh-TW" altLang="en-US" sz="3600" smtClean="0">
                <a:latin typeface="Times New Roman" pitchFamily="18" charset="0"/>
                <a:ea typeface="標楷體" pitchFamily="65" charset="-120"/>
                <a:cs typeface="Times New Roman" pitchFamily="18" charset="0"/>
              </a:rPr>
              <a:t>展覽類型</a:t>
            </a:r>
          </a:p>
          <a:p>
            <a:pPr lvl="1" eaLnBrk="1" hangingPunct="1">
              <a:lnSpc>
                <a:spcPct val="85000"/>
              </a:lnSpc>
              <a:spcBef>
                <a:spcPct val="10000"/>
              </a:spcBef>
            </a:pPr>
            <a:r>
              <a:rPr lang="zh-TW" altLang="en-US" smtClean="0">
                <a:latin typeface="Times New Roman" pitchFamily="18" charset="0"/>
                <a:ea typeface="標楷體" pitchFamily="65" charset="-120"/>
                <a:cs typeface="Times New Roman" pitchFamily="18" charset="0"/>
              </a:rPr>
              <a:t>主題展覽</a:t>
            </a:r>
          </a:p>
          <a:p>
            <a:pPr lvl="2" eaLnBrk="1" hangingPunct="1">
              <a:lnSpc>
                <a:spcPct val="85000"/>
              </a:lnSpc>
              <a:spcBef>
                <a:spcPct val="10000"/>
              </a:spcBef>
            </a:pPr>
            <a:r>
              <a:rPr lang="zh-TW" altLang="en-US" smtClean="0">
                <a:latin typeface="Times New Roman" pitchFamily="18" charset="0"/>
                <a:ea typeface="標楷體" pitchFamily="65" charset="-120"/>
                <a:cs typeface="Times New Roman" pitchFamily="18" charset="0"/>
              </a:rPr>
              <a:t>針對某一主題、歷史事件</a:t>
            </a:r>
          </a:p>
          <a:p>
            <a:pPr lvl="1" eaLnBrk="1" hangingPunct="1">
              <a:lnSpc>
                <a:spcPct val="85000"/>
              </a:lnSpc>
              <a:spcBef>
                <a:spcPct val="10000"/>
              </a:spcBef>
            </a:pPr>
            <a:r>
              <a:rPr lang="zh-TW" altLang="en-US" smtClean="0">
                <a:latin typeface="Times New Roman" pitchFamily="18" charset="0"/>
                <a:ea typeface="標楷體" pitchFamily="65" charset="-120"/>
                <a:cs typeface="Times New Roman" pitchFamily="18" charset="0"/>
              </a:rPr>
              <a:t>館藏展覽</a:t>
            </a:r>
          </a:p>
          <a:p>
            <a:pPr lvl="2" eaLnBrk="1" hangingPunct="1">
              <a:lnSpc>
                <a:spcPct val="85000"/>
              </a:lnSpc>
              <a:spcBef>
                <a:spcPct val="10000"/>
              </a:spcBef>
            </a:pPr>
            <a:r>
              <a:rPr lang="zh-TW" altLang="en-US" smtClean="0">
                <a:latin typeface="Times New Roman" pitchFamily="18" charset="0"/>
                <a:ea typeface="標楷體" pitchFamily="65" charset="-120"/>
                <a:cs typeface="Times New Roman" pitchFamily="18" charset="0"/>
              </a:rPr>
              <a:t>配合典藏的檔案，選擇較有特色或意義的部分，定期或不定期更換</a:t>
            </a:r>
          </a:p>
          <a:p>
            <a:pPr eaLnBrk="1" hangingPunct="1">
              <a:lnSpc>
                <a:spcPct val="85000"/>
              </a:lnSpc>
              <a:spcBef>
                <a:spcPct val="10000"/>
              </a:spcBef>
            </a:pPr>
            <a:r>
              <a:rPr lang="zh-TW" altLang="en-US" sz="3600" smtClean="0">
                <a:latin typeface="Times New Roman" pitchFamily="18" charset="0"/>
                <a:ea typeface="標楷體" pitchFamily="65" charset="-120"/>
                <a:cs typeface="Times New Roman" pitchFamily="18" charset="0"/>
              </a:rPr>
              <a:t>展覽方式</a:t>
            </a:r>
          </a:p>
          <a:p>
            <a:pPr lvl="2" eaLnBrk="1" hangingPunct="1">
              <a:lnSpc>
                <a:spcPct val="85000"/>
              </a:lnSpc>
              <a:spcBef>
                <a:spcPct val="10000"/>
              </a:spcBef>
            </a:pPr>
            <a:r>
              <a:rPr lang="zh-TW" altLang="en-US" smtClean="0">
                <a:latin typeface="Times New Roman" pitchFamily="18" charset="0"/>
                <a:ea typeface="標楷體" pitchFamily="65" charset="-120"/>
                <a:cs typeface="Times New Roman" pitchFamily="18" charset="0"/>
              </a:rPr>
              <a:t>館內：固定主題展、不定期主題展</a:t>
            </a:r>
          </a:p>
          <a:p>
            <a:pPr lvl="2" eaLnBrk="1" hangingPunct="1">
              <a:lnSpc>
                <a:spcPct val="85000"/>
              </a:lnSpc>
              <a:spcBef>
                <a:spcPct val="10000"/>
              </a:spcBef>
            </a:pPr>
            <a:r>
              <a:rPr lang="zh-TW" altLang="en-US" smtClean="0">
                <a:latin typeface="Times New Roman" pitchFamily="18" charset="0"/>
                <a:ea typeface="標楷體" pitchFamily="65" charset="-120"/>
                <a:cs typeface="Times New Roman" pitchFamily="18" charset="0"/>
              </a:rPr>
              <a:t>館外：固定主題展、不定期主題展、巡迴主題展</a:t>
            </a:r>
          </a:p>
          <a:p>
            <a:pPr lvl="2" eaLnBrk="1" hangingPunct="1">
              <a:lnSpc>
                <a:spcPct val="85000"/>
              </a:lnSpc>
              <a:spcBef>
                <a:spcPct val="10000"/>
              </a:spcBef>
            </a:pPr>
            <a:r>
              <a:rPr lang="zh-TW" altLang="en-US" smtClean="0">
                <a:latin typeface="Times New Roman" pitchFamily="18" charset="0"/>
                <a:ea typeface="標楷體" pitchFamily="65" charset="-120"/>
                <a:cs typeface="Times New Roman" pitchFamily="18" charset="0"/>
              </a:rPr>
              <a:t>線上展示</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69</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69</a:t>
            </a:fld>
            <a:endParaRPr lang="en-US" altLang="zh-TW"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13900" y="3115733"/>
            <a:ext cx="6057136" cy="2308324"/>
          </a:xfrm>
          <a:prstGeom prst="rect">
            <a:avLst/>
          </a:prstGeom>
        </p:spPr>
        <p:txBody>
          <a:bodyPr wrap="square">
            <a:spAutoFit/>
          </a:bodyPr>
          <a:lstStyle/>
          <a:p>
            <a:pPr algn="ctr">
              <a:defRPr/>
            </a:pPr>
            <a:r>
              <a:rPr kumimoji="1" lang="zh-TW" altLang="en-US" sz="7200" kern="0" dirty="0">
                <a:solidFill>
                  <a:srgbClr val="990000"/>
                </a:solidFill>
                <a:latin typeface="Bookman Old Style"/>
                <a:ea typeface="標楷體"/>
              </a:rPr>
              <a:t>貳、檔案目錄彙送</a:t>
            </a:r>
            <a:endParaRPr lang="zh-TW" altLang="en-US" sz="7200" dirty="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A0CE0418-9B6C-47CB-A8FD-93C4411ED459}" type="slidenum">
              <a:rPr lang="en-US" altLang="zh-TW" smtClean="0"/>
              <a:pPr>
                <a:defRPr/>
              </a:pPr>
              <a:t>7</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7</a:t>
            </a:fld>
            <a:endParaRPr lang="en-US" altLang="zh-TW" sz="12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圖片 8" descr="C:\Users\630300\Desktop\1030107照片\新視野\海報-印製版1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4" y="1615017"/>
            <a:ext cx="1893094"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圖片 10" descr="C:\Users\630300\Desktop\1030107照片\新視野\蓄勢\IMG_85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723466"/>
            <a:ext cx="1695450" cy="233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圖片 11" descr="C:\Users\630300\Desktop\1030107照片\新視野\興業\IMG_853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527052"/>
            <a:ext cx="1695450" cy="23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圖片 12" descr="C:\Users\630300\Desktop\1030107照片\新視野\貼心\IMG_855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151" y="3069167"/>
            <a:ext cx="1727597" cy="238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圖片 13" descr="C:\Users\630300\Desktop\1030107照片\新視野\深耕\IMG_858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3069167"/>
            <a:ext cx="1695450" cy="238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圖片 7" descr="C:\Users\630300\Desktop\1030107照片\新視野\興業\IMG_852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1244" y="5723467"/>
            <a:ext cx="1739504" cy="236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8" name="圖片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1244" y="527052"/>
            <a:ext cx="1739504" cy="23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2"/>
          <p:cNvSpPr txBox="1">
            <a:spLocks/>
          </p:cNvSpPr>
          <p:nvPr/>
        </p:nvSpPr>
        <p:spPr>
          <a:xfrm>
            <a:off x="4476465" y="8699975"/>
            <a:ext cx="2147816" cy="317500"/>
          </a:xfrm>
          <a:prstGeom prst="rect">
            <a:avLst/>
          </a:prstGeom>
        </p:spPr>
        <p:txBody>
          <a:bodyPr/>
          <a:lstStyle>
            <a:defPPr>
              <a:defRPr lang="fr-FR"/>
            </a:defPPr>
            <a:lvl1pPr algn="r" rtl="0" fontAlgn="base">
              <a:spcBef>
                <a:spcPct val="0"/>
              </a:spcBef>
              <a:spcAft>
                <a:spcPct val="0"/>
              </a:spcAft>
              <a:defRPr sz="10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70</a:t>
            </a:fld>
            <a:endParaRPr lang="en-US" altLang="zh-TW" sz="1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55997" y="789517"/>
            <a:ext cx="6172200" cy="1879600"/>
          </a:xfrm>
        </p:spPr>
        <p:txBody>
          <a:bodyPr/>
          <a:lstStyle/>
          <a:p>
            <a:pPr eaLnBrk="1" hangingPunct="1"/>
            <a:r>
              <a:rPr lang="zh-TW" altLang="en-US" sz="6000" smtClean="0">
                <a:solidFill>
                  <a:srgbClr val="990000"/>
                </a:solidFill>
                <a:latin typeface="Times New Roman" pitchFamily="18" charset="0"/>
                <a:ea typeface="標楷體" pitchFamily="65" charset="-120"/>
                <a:cs typeface="Times New Roman" pitchFamily="18" charset="0"/>
              </a:rPr>
              <a:t>發行紀念品 </a:t>
            </a:r>
          </a:p>
        </p:txBody>
      </p:sp>
      <p:sp>
        <p:nvSpPr>
          <p:cNvPr id="77827" name="Rectangle 3"/>
          <p:cNvSpPr>
            <a:spLocks noGrp="1" noChangeArrowheads="1"/>
          </p:cNvSpPr>
          <p:nvPr>
            <p:ph idx="1"/>
          </p:nvPr>
        </p:nvSpPr>
        <p:spPr>
          <a:xfrm>
            <a:off x="342900" y="3014134"/>
            <a:ext cx="6172200" cy="5120217"/>
          </a:xfrm>
        </p:spPr>
        <p:txBody>
          <a:bodyPr/>
          <a:lstStyle/>
          <a:p>
            <a:pPr eaLnBrk="1" hangingPunct="1"/>
            <a:r>
              <a:rPr lang="zh-TW" altLang="en-US" smtClean="0">
                <a:latin typeface="Times New Roman" pitchFamily="18" charset="0"/>
                <a:ea typeface="標楷體" pitchFamily="65" charset="-120"/>
                <a:cs typeface="Times New Roman" pitchFamily="18" charset="0"/>
              </a:rPr>
              <a:t>依據檔案管有機關的職責、功能及發展理念等，針對到館的不同使用者或參訪民眾，製作具有館藏特色及紀念意義的紀念品。</a:t>
            </a:r>
          </a:p>
          <a:p>
            <a:pPr lvl="1" eaLnBrk="1" hangingPunct="1"/>
            <a:r>
              <a:rPr lang="zh-TW" altLang="en-US" smtClean="0">
                <a:latin typeface="Times New Roman" pitchFamily="18" charset="0"/>
                <a:ea typeface="標楷體" pitchFamily="65" charset="-120"/>
                <a:cs typeface="Times New Roman" pitchFamily="18" charset="0"/>
              </a:rPr>
              <a:t>經濟效益：額外的營收。</a:t>
            </a:r>
          </a:p>
          <a:p>
            <a:pPr lvl="1" eaLnBrk="1" hangingPunct="1"/>
            <a:r>
              <a:rPr lang="zh-TW" altLang="en-US" smtClean="0">
                <a:latin typeface="Times New Roman" pitchFamily="18" charset="0"/>
                <a:ea typeface="標楷體" pitchFamily="65" charset="-120"/>
                <a:cs typeface="Times New Roman" pitchFamily="18" charset="0"/>
              </a:rPr>
              <a:t>社會效益：文化傳播、文化交流及推動社會教育的功能。 </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71</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71</a:t>
            </a:fld>
            <a:endParaRPr lang="en-US" altLang="zh-TW" sz="1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53" y="162985"/>
            <a:ext cx="3651647"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pic>
      <p:pic>
        <p:nvPicPr>
          <p:cNvPr id="78852" name="Picture 1026" descr="C:\Documents and Settings\620150\桌面\檔管局測試盤(修改版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3655485"/>
            <a:ext cx="30861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文字方塊 1"/>
          <p:cNvSpPr txBox="1">
            <a:spLocks noChangeArrowheads="1"/>
          </p:cNvSpPr>
          <p:nvPr/>
        </p:nvSpPr>
        <p:spPr bwMode="auto">
          <a:xfrm>
            <a:off x="1047750" y="6354234"/>
            <a:ext cx="14156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r" eaLnBrk="1" hangingPunct="1">
              <a:spcBef>
                <a:spcPct val="0"/>
              </a:spcBef>
              <a:buFontTx/>
              <a:buNone/>
            </a:pPr>
            <a:r>
              <a:rPr kumimoji="0" lang="zh-TW" altLang="en-US" sz="3600" b="0">
                <a:solidFill>
                  <a:srgbClr val="990000"/>
                </a:solidFill>
                <a:ea typeface="標楷體" pitchFamily="65" charset="-120"/>
              </a:rPr>
              <a:t>拼圖</a:t>
            </a:r>
          </a:p>
        </p:txBody>
      </p:sp>
      <p:sp>
        <p:nvSpPr>
          <p:cNvPr id="78854" name="文字方塊 5"/>
          <p:cNvSpPr txBox="1">
            <a:spLocks noChangeArrowheads="1"/>
          </p:cNvSpPr>
          <p:nvPr/>
        </p:nvSpPr>
        <p:spPr bwMode="auto">
          <a:xfrm>
            <a:off x="4438651" y="2266951"/>
            <a:ext cx="146089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kumimoji="1" sz="3200">
                <a:solidFill>
                  <a:schemeClr val="tx1"/>
                </a:solidFill>
                <a:latin typeface="Arial" charset="0"/>
                <a:ea typeface="新細明體" pitchFamily="18" charset="-120"/>
              </a:defRPr>
            </a:lvl1pPr>
            <a:lvl2pPr marL="742950" indent="-285750" algn="l" eaLnBrk="0" hangingPunct="0">
              <a:spcBef>
                <a:spcPct val="20000"/>
              </a:spcBef>
              <a:buChar char="–"/>
              <a:defRPr kumimoji="1" sz="2800">
                <a:solidFill>
                  <a:schemeClr val="tx1"/>
                </a:solidFill>
                <a:latin typeface="Arial" charset="0"/>
                <a:ea typeface="新細明體" pitchFamily="18" charset="-120"/>
              </a:defRPr>
            </a:lvl2pPr>
            <a:lvl3pPr marL="1143000" indent="-228600" algn="l" eaLnBrk="0" hangingPunct="0">
              <a:spcBef>
                <a:spcPct val="20000"/>
              </a:spcBef>
              <a:buChar char="•"/>
              <a:defRPr kumimoji="1" sz="2400">
                <a:solidFill>
                  <a:schemeClr val="tx1"/>
                </a:solidFill>
                <a:latin typeface="Arial" charset="0"/>
                <a:ea typeface="新細明體" pitchFamily="18" charset="-120"/>
              </a:defRPr>
            </a:lvl3pPr>
            <a:lvl4pPr marL="1600200" indent="-228600" algn="l" eaLnBrk="0" hangingPunct="0">
              <a:spcBef>
                <a:spcPct val="20000"/>
              </a:spcBef>
              <a:buChar char="–"/>
              <a:defRPr kumimoji="1" sz="2000">
                <a:solidFill>
                  <a:schemeClr val="tx1"/>
                </a:solidFill>
                <a:latin typeface="Arial" charset="0"/>
                <a:ea typeface="新細明體" pitchFamily="18" charset="-120"/>
              </a:defRPr>
            </a:lvl4pPr>
            <a:lvl5pPr marL="2057400" indent="-228600" algn="l"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r" eaLnBrk="1" hangingPunct="1">
              <a:spcBef>
                <a:spcPct val="0"/>
              </a:spcBef>
              <a:buFontTx/>
              <a:buNone/>
            </a:pPr>
            <a:r>
              <a:rPr kumimoji="0" lang="zh-TW" altLang="en-US" sz="3600" b="0">
                <a:solidFill>
                  <a:srgbClr val="990000"/>
                </a:solidFill>
                <a:ea typeface="標楷體" pitchFamily="65" charset="-120"/>
              </a:rPr>
              <a:t>大富翁</a:t>
            </a: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A1FE3FCD-53D5-4F61-B820-EA203A9006E8}" type="slidenum">
              <a:rPr lang="en-US" altLang="zh-TW" smtClean="0"/>
              <a:pPr>
                <a:defRPr/>
              </a:pPr>
              <a:t>72</a:t>
            </a:fld>
            <a:endParaRPr lang="en-US" altLang="zh-TW"/>
          </a:p>
        </p:txBody>
      </p:sp>
      <p:sp>
        <p:nvSpPr>
          <p:cNvPr id="9" name="投影片編號版面配置區 2"/>
          <p:cNvSpPr txBox="1">
            <a:spLocks/>
          </p:cNvSpPr>
          <p:nvPr/>
        </p:nvSpPr>
        <p:spPr bwMode="auto">
          <a:xfrm>
            <a:off x="120253" y="8740004"/>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72</a:t>
            </a:fld>
            <a:endParaRPr lang="en-US" altLang="zh-TW" sz="1200" dirty="0"/>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a:xfrm>
            <a:off x="367393" y="206527"/>
            <a:ext cx="6172200" cy="1524000"/>
          </a:xfrm>
        </p:spPr>
        <p:txBody>
          <a:bodyPr/>
          <a:lstStyle/>
          <a:p>
            <a:r>
              <a:rPr lang="zh-TW" altLang="en-US" sz="6000" dirty="0">
                <a:solidFill>
                  <a:srgbClr val="990000"/>
                </a:solidFill>
                <a:latin typeface="標楷體" pitchFamily="65" charset="-120"/>
                <a:ea typeface="標楷體" pitchFamily="65" charset="-120"/>
                <a:cs typeface="Times New Roman" pitchFamily="18" charset="0"/>
              </a:rPr>
              <a:t>陸、結語</a:t>
            </a:r>
          </a:p>
        </p:txBody>
      </p:sp>
      <p:sp>
        <p:nvSpPr>
          <p:cNvPr id="79874" name="內容版面配置區 1"/>
          <p:cNvSpPr>
            <a:spLocks noGrp="1"/>
          </p:cNvSpPr>
          <p:nvPr>
            <p:ph idx="1"/>
          </p:nvPr>
        </p:nvSpPr>
        <p:spPr>
          <a:xfrm>
            <a:off x="192774" y="1552380"/>
            <a:ext cx="6172200" cy="6397475"/>
          </a:xfrm>
        </p:spPr>
        <p:txBody>
          <a:bodyPr/>
          <a:lstStyle/>
          <a:p>
            <a:pPr eaLnBrk="1" hangingPunct="1">
              <a:spcBef>
                <a:spcPts val="1200"/>
              </a:spcBef>
            </a:pPr>
            <a:r>
              <a:rPr lang="zh-TW" altLang="en-US" dirty="0" smtClean="0">
                <a:latin typeface="Times New Roman" pitchFamily="18" charset="0"/>
                <a:ea typeface="標楷體" pitchFamily="65" charset="-120"/>
                <a:cs typeface="Times New Roman" pitchFamily="18" charset="0"/>
              </a:rPr>
              <a:t>檔案透過運用彰顯價值，應用服務為檔案室</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館</a:t>
            </a:r>
            <a:r>
              <a:rPr lang="en-US" altLang="zh-TW" dirty="0" smtClean="0">
                <a:latin typeface="Times New Roman" pitchFamily="18" charset="0"/>
                <a:ea typeface="標楷體" pitchFamily="65" charset="-120"/>
                <a:cs typeface="Times New Roman" pitchFamily="18" charset="0"/>
              </a:rPr>
              <a:t>)</a:t>
            </a:r>
            <a:r>
              <a:rPr lang="zh-TW" altLang="en-US" dirty="0" smtClean="0">
                <a:latin typeface="Times New Roman" pitchFamily="18" charset="0"/>
                <a:ea typeface="標楷體" pitchFamily="65" charset="-120"/>
                <a:cs typeface="Times New Roman" pitchFamily="18" charset="0"/>
              </a:rPr>
              <a:t>的核心業務</a:t>
            </a:r>
          </a:p>
          <a:p>
            <a:pPr eaLnBrk="1" hangingPunct="1">
              <a:spcBef>
                <a:spcPts val="1200"/>
              </a:spcBef>
            </a:pPr>
            <a:r>
              <a:rPr lang="zh-TW" altLang="en-US" dirty="0" smtClean="0">
                <a:latin typeface="Times New Roman" pitchFamily="18" charset="0"/>
                <a:ea typeface="標楷體" pitchFamily="65" charset="-120"/>
                <a:cs typeface="Times New Roman" pitchFamily="18" charset="0"/>
              </a:rPr>
              <a:t>檔案應用推廣可加強與社會大眾之間的公共關係，有助於檔案管理機關獲得經費、資源及義工等方面的支持</a:t>
            </a:r>
          </a:p>
          <a:p>
            <a:pPr eaLnBrk="1" hangingPunct="1">
              <a:spcBef>
                <a:spcPts val="1200"/>
              </a:spcBef>
            </a:pPr>
            <a:r>
              <a:rPr lang="zh-TW" altLang="en-US" dirty="0" smtClean="0">
                <a:latin typeface="Times New Roman" pitchFamily="18" charset="0"/>
                <a:ea typeface="標楷體" pitchFamily="65" charset="-120"/>
                <a:cs typeface="Times New Roman" pitchFamily="18" charset="0"/>
              </a:rPr>
              <a:t>資訊科技日新月異的時代，透過數位化永久典藏檔案，並發展各種加值應用，再配合網際網路無遠弗屆的力量，可突破以往傳統檔案推廣的效益</a:t>
            </a:r>
            <a:endParaRPr lang="zh-TW" altLang="en-US" dirty="0" smtClean="0"/>
          </a:p>
        </p:txBody>
      </p:sp>
      <p:sp>
        <p:nvSpPr>
          <p:cNvPr id="3" name="頁尾版面配置區 2"/>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4" name="投影片編號版面配置區 3"/>
          <p:cNvSpPr>
            <a:spLocks noGrp="1"/>
          </p:cNvSpPr>
          <p:nvPr>
            <p:ph type="sldNum" sz="quarter" idx="12"/>
          </p:nvPr>
        </p:nvSpPr>
        <p:spPr/>
        <p:txBody>
          <a:bodyPr/>
          <a:lstStyle/>
          <a:p>
            <a:pPr>
              <a:defRPr/>
            </a:pPr>
            <a:fld id="{6DB4F03D-1291-4CD0-976D-BE064014AF23}" type="slidenum">
              <a:rPr lang="en-US" altLang="zh-TW" smtClean="0"/>
              <a:pPr>
                <a:defRPr/>
              </a:pPr>
              <a:t>73</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73</a:t>
            </a:fld>
            <a:endParaRPr lang="en-US" altLang="zh-TW" sz="12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WordArt 4"/>
          <p:cNvSpPr>
            <a:spLocks noChangeArrowheads="1" noChangeShapeType="1" noTextEdit="1"/>
          </p:cNvSpPr>
          <p:nvPr/>
        </p:nvSpPr>
        <p:spPr bwMode="auto">
          <a:xfrm>
            <a:off x="989410" y="3378200"/>
            <a:ext cx="4895850" cy="1981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a:solidFill>
                  <a:srgbClr val="990000"/>
                </a:solidFill>
                <a:effectLst>
                  <a:outerShdw dist="35921" dir="2700000" algn="ctr" rotWithShape="0">
                    <a:srgbClr val="C0C0C0"/>
                  </a:outerShdw>
                </a:effectLst>
                <a:latin typeface="標楷體"/>
                <a:ea typeface="標楷體"/>
              </a:rPr>
              <a:t>謝謝聆聽</a:t>
            </a:r>
          </a:p>
        </p:txBody>
      </p:sp>
      <p:sp>
        <p:nvSpPr>
          <p:cNvPr id="82947" name="Rectangle 7"/>
          <p:cNvSpPr>
            <a:spLocks noGrp="1" noChangeArrowheads="1"/>
          </p:cNvSpPr>
          <p:nvPr>
            <p:ph type="ctrTitle"/>
          </p:nvPr>
        </p:nvSpPr>
        <p:spPr>
          <a:xfrm>
            <a:off x="1400175" y="1318684"/>
            <a:ext cx="4286250" cy="1778000"/>
          </a:xfrm>
        </p:spPr>
        <p:txBody>
          <a:bodyPr/>
          <a:lstStyle/>
          <a:p>
            <a:pPr eaLnBrk="1" hangingPunct="1"/>
            <a:r>
              <a:rPr lang="en-US" altLang="zh-TW" smtClean="0"/>
              <a:t>The End~</a:t>
            </a:r>
            <a:endParaRPr lang="zh-TW" altLang="en-US" smtClean="0"/>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24F06734-6B07-431E-86F1-9E33B45B4314}" type="slidenum">
              <a:rPr lang="en-US" altLang="zh-TW" smtClean="0"/>
              <a:pPr>
                <a:defRPr/>
              </a:pPr>
              <a:t>74</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74</a:t>
            </a:fld>
            <a:endParaRPr lang="en-US" altLang="zh-TW"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p:txBody>
          <a:bodyPr/>
          <a:lstStyle/>
          <a:p>
            <a:r>
              <a:rPr lang="zh-TW" altLang="en-US" sz="6000" smtClean="0">
                <a:solidFill>
                  <a:srgbClr val="990000"/>
                </a:solidFill>
                <a:latin typeface="標楷體" pitchFamily="65" charset="-120"/>
                <a:ea typeface="標楷體" pitchFamily="65" charset="-120"/>
              </a:rPr>
              <a:t>相關名詞界定</a:t>
            </a:r>
            <a:endParaRPr lang="zh-TW" altLang="en-US" smtClean="0">
              <a:latin typeface="標楷體" pitchFamily="65" charset="-120"/>
              <a:ea typeface="標楷體" pitchFamily="65" charset="-120"/>
            </a:endParaRPr>
          </a:p>
        </p:txBody>
      </p:sp>
      <p:sp>
        <p:nvSpPr>
          <p:cNvPr id="13315" name="內容版面配置區 2"/>
          <p:cNvSpPr>
            <a:spLocks noGrp="1"/>
          </p:cNvSpPr>
          <p:nvPr>
            <p:ph idx="1"/>
          </p:nvPr>
        </p:nvSpPr>
        <p:spPr>
          <a:xfrm>
            <a:off x="220266" y="2025651"/>
            <a:ext cx="6271022" cy="6906683"/>
          </a:xfrm>
        </p:spPr>
        <p:txBody>
          <a:bodyPr/>
          <a:lstStyle/>
          <a:p>
            <a:r>
              <a:rPr lang="zh-TW" altLang="en-US" sz="3600" smtClean="0">
                <a:solidFill>
                  <a:srgbClr val="000000"/>
                </a:solidFill>
                <a:latin typeface="Times New Roman" pitchFamily="18" charset="0"/>
                <a:ea typeface="標楷體" pitchFamily="65" charset="-120"/>
                <a:cs typeface="Times New Roman" pitchFamily="18" charset="0"/>
              </a:rPr>
              <a:t>現行檔案：</a:t>
            </a:r>
            <a:r>
              <a:rPr lang="en-US" altLang="zh-TW" sz="3600" smtClean="0">
                <a:solidFill>
                  <a:srgbClr val="000000"/>
                </a:solidFill>
                <a:latin typeface="Times New Roman" pitchFamily="18" charset="0"/>
                <a:ea typeface="標楷體" pitchFamily="65" charset="-120"/>
                <a:cs typeface="Times New Roman" pitchFamily="18" charset="0"/>
              </a:rPr>
              <a:t>91</a:t>
            </a:r>
            <a:r>
              <a:rPr lang="zh-TW" altLang="en-US" sz="3600" smtClean="0">
                <a:solidFill>
                  <a:srgbClr val="000000"/>
                </a:solidFill>
                <a:latin typeface="Times New Roman" pitchFamily="18" charset="0"/>
                <a:ea typeface="標楷體" pitchFamily="65" charset="-120"/>
                <a:cs typeface="Times New Roman" pitchFamily="18" charset="0"/>
              </a:rPr>
              <a:t>年</a:t>
            </a:r>
            <a:r>
              <a:rPr lang="en-US" altLang="zh-TW" sz="3600" smtClean="0">
                <a:solidFill>
                  <a:srgbClr val="000000"/>
                </a:solidFill>
                <a:latin typeface="Times New Roman" pitchFamily="18" charset="0"/>
                <a:ea typeface="標楷體" pitchFamily="65" charset="-120"/>
                <a:cs typeface="Times New Roman" pitchFamily="18" charset="0"/>
              </a:rPr>
              <a:t>1</a:t>
            </a:r>
            <a:r>
              <a:rPr lang="zh-TW" altLang="en-US" sz="3600" smtClean="0">
                <a:solidFill>
                  <a:srgbClr val="000000"/>
                </a:solidFill>
                <a:latin typeface="Times New Roman" pitchFamily="18" charset="0"/>
                <a:ea typeface="標楷體" pitchFamily="65" charset="-120"/>
                <a:cs typeface="Times New Roman" pitchFamily="18" charset="0"/>
              </a:rPr>
              <a:t>月</a:t>
            </a:r>
            <a:r>
              <a:rPr lang="en-US" altLang="zh-TW" sz="3600" smtClean="0">
                <a:solidFill>
                  <a:srgbClr val="000000"/>
                </a:solidFill>
                <a:latin typeface="Times New Roman" pitchFamily="18" charset="0"/>
                <a:ea typeface="標楷體" pitchFamily="65" charset="-120"/>
                <a:cs typeface="Times New Roman" pitchFamily="18" charset="0"/>
              </a:rPr>
              <a:t>1</a:t>
            </a:r>
            <a:r>
              <a:rPr lang="zh-TW" altLang="en-US" sz="3600" smtClean="0">
                <a:solidFill>
                  <a:srgbClr val="000000"/>
                </a:solidFill>
                <a:latin typeface="Times New Roman" pitchFamily="18" charset="0"/>
                <a:ea typeface="標楷體" pitchFamily="65" charset="-120"/>
                <a:cs typeface="Times New Roman" pitchFamily="18" charset="0"/>
              </a:rPr>
              <a:t>日檔案法施行後歸檔之檔案</a:t>
            </a:r>
            <a:endParaRPr lang="en-US" altLang="zh-TW" sz="3600" smtClean="0">
              <a:solidFill>
                <a:srgbClr val="000000"/>
              </a:solidFill>
              <a:latin typeface="Times New Roman" pitchFamily="18" charset="0"/>
              <a:ea typeface="標楷體" pitchFamily="65" charset="-120"/>
              <a:cs typeface="Times New Roman" pitchFamily="18" charset="0"/>
            </a:endParaRPr>
          </a:p>
          <a:p>
            <a:r>
              <a:rPr lang="zh-TW" altLang="en-US" sz="3600" smtClean="0">
                <a:solidFill>
                  <a:srgbClr val="000000"/>
                </a:solidFill>
                <a:latin typeface="Times New Roman" pitchFamily="18" charset="0"/>
                <a:ea typeface="標楷體" pitchFamily="65" charset="-120"/>
                <a:cs typeface="Times New Roman" pitchFamily="18" charset="0"/>
              </a:rPr>
              <a:t>回溯檔案：</a:t>
            </a:r>
            <a:r>
              <a:rPr lang="en-US" altLang="zh-TW" sz="3600" smtClean="0">
                <a:solidFill>
                  <a:srgbClr val="000000"/>
                </a:solidFill>
                <a:latin typeface="Times New Roman" pitchFamily="18" charset="0"/>
                <a:ea typeface="標楷體" pitchFamily="65" charset="-120"/>
                <a:cs typeface="Times New Roman" pitchFamily="18" charset="0"/>
              </a:rPr>
              <a:t>91</a:t>
            </a:r>
            <a:r>
              <a:rPr lang="zh-TW" altLang="en-US" sz="3600" smtClean="0">
                <a:solidFill>
                  <a:srgbClr val="000000"/>
                </a:solidFill>
                <a:latin typeface="Times New Roman" pitchFamily="18" charset="0"/>
                <a:ea typeface="標楷體" pitchFamily="65" charset="-120"/>
                <a:cs typeface="Times New Roman" pitchFamily="18" charset="0"/>
              </a:rPr>
              <a:t>年</a:t>
            </a:r>
            <a:r>
              <a:rPr lang="en-US" altLang="zh-TW" sz="3600" smtClean="0">
                <a:solidFill>
                  <a:srgbClr val="000000"/>
                </a:solidFill>
                <a:latin typeface="Times New Roman" pitchFamily="18" charset="0"/>
                <a:ea typeface="標楷體" pitchFamily="65" charset="-120"/>
                <a:cs typeface="Times New Roman" pitchFamily="18" charset="0"/>
              </a:rPr>
              <a:t>1</a:t>
            </a:r>
            <a:r>
              <a:rPr lang="zh-TW" altLang="en-US" sz="3600" smtClean="0">
                <a:solidFill>
                  <a:srgbClr val="000000"/>
                </a:solidFill>
                <a:latin typeface="Times New Roman" pitchFamily="18" charset="0"/>
                <a:ea typeface="標楷體" pitchFamily="65" charset="-120"/>
                <a:cs typeface="Times New Roman" pitchFamily="18" charset="0"/>
              </a:rPr>
              <a:t>月</a:t>
            </a:r>
            <a:r>
              <a:rPr lang="en-US" altLang="zh-TW" sz="3600" smtClean="0">
                <a:solidFill>
                  <a:srgbClr val="000000"/>
                </a:solidFill>
                <a:latin typeface="Times New Roman" pitchFamily="18" charset="0"/>
                <a:ea typeface="標楷體" pitchFamily="65" charset="-120"/>
                <a:cs typeface="Times New Roman" pitchFamily="18" charset="0"/>
              </a:rPr>
              <a:t>1</a:t>
            </a:r>
            <a:r>
              <a:rPr lang="zh-TW" altLang="en-US" sz="3600" smtClean="0">
                <a:solidFill>
                  <a:srgbClr val="000000"/>
                </a:solidFill>
                <a:latin typeface="Times New Roman" pitchFamily="18" charset="0"/>
                <a:ea typeface="標楷體" pitchFamily="65" charset="-120"/>
                <a:cs typeface="Times New Roman" pitchFamily="18" charset="0"/>
              </a:rPr>
              <a:t>日檔案法施行前未屆滿保存年限之檔案</a:t>
            </a:r>
            <a:endParaRPr lang="en-US" altLang="zh-TW" sz="3600" smtClean="0">
              <a:solidFill>
                <a:srgbClr val="000000"/>
              </a:solidFill>
              <a:latin typeface="Times New Roman" pitchFamily="18" charset="0"/>
              <a:ea typeface="標楷體" pitchFamily="65" charset="-120"/>
              <a:cs typeface="Times New Roman" pitchFamily="18" charset="0"/>
            </a:endParaRPr>
          </a:p>
          <a:p>
            <a:r>
              <a:rPr lang="zh-TW" altLang="en-US" sz="3600" smtClean="0">
                <a:solidFill>
                  <a:srgbClr val="000000"/>
                </a:solidFill>
                <a:latin typeface="Times New Roman" pitchFamily="18" charset="0"/>
                <a:ea typeface="標楷體" pitchFamily="65" charset="-120"/>
                <a:cs typeface="Times New Roman" pitchFamily="18" charset="0"/>
              </a:rPr>
              <a:t>二層級著錄：</a:t>
            </a:r>
            <a:r>
              <a:rPr lang="en-US" altLang="zh-TW" sz="3600" smtClean="0">
                <a:solidFill>
                  <a:srgbClr val="000000"/>
                </a:solidFill>
                <a:latin typeface="Times New Roman" pitchFamily="18" charset="0"/>
                <a:ea typeface="標楷體" pitchFamily="65" charset="-120"/>
                <a:cs typeface="Times New Roman" pitchFamily="18" charset="0"/>
              </a:rPr>
              <a:t>96</a:t>
            </a:r>
            <a:r>
              <a:rPr lang="zh-TW" altLang="en-US" sz="3600" smtClean="0">
                <a:solidFill>
                  <a:srgbClr val="000000"/>
                </a:solidFill>
                <a:latin typeface="Times New Roman" pitchFamily="18" charset="0"/>
                <a:ea typeface="標楷體" pitchFamily="65" charset="-120"/>
                <a:cs typeface="Times New Roman" pitchFamily="18" charset="0"/>
              </a:rPr>
              <a:t>年</a:t>
            </a:r>
            <a:r>
              <a:rPr lang="en-US" altLang="zh-TW" sz="3600" smtClean="0">
                <a:solidFill>
                  <a:srgbClr val="000000"/>
                </a:solidFill>
                <a:latin typeface="Times New Roman" pitchFamily="18" charset="0"/>
                <a:ea typeface="標楷體" pitchFamily="65" charset="-120"/>
                <a:cs typeface="Times New Roman" pitchFamily="18" charset="0"/>
              </a:rPr>
              <a:t>1</a:t>
            </a:r>
            <a:r>
              <a:rPr lang="zh-TW" altLang="en-US" sz="3600" smtClean="0">
                <a:solidFill>
                  <a:srgbClr val="000000"/>
                </a:solidFill>
                <a:latin typeface="Times New Roman" pitchFamily="18" charset="0"/>
                <a:ea typeface="標楷體" pitchFamily="65" charset="-120"/>
                <a:cs typeface="Times New Roman" pitchFamily="18" charset="0"/>
              </a:rPr>
              <a:t>月</a:t>
            </a:r>
            <a:r>
              <a:rPr lang="en-US" altLang="zh-TW" sz="3600" smtClean="0">
                <a:solidFill>
                  <a:srgbClr val="000000"/>
                </a:solidFill>
                <a:latin typeface="Times New Roman" pitchFamily="18" charset="0"/>
                <a:ea typeface="標楷體" pitchFamily="65" charset="-120"/>
                <a:cs typeface="Times New Roman" pitchFamily="18" charset="0"/>
              </a:rPr>
              <a:t>1</a:t>
            </a:r>
            <a:r>
              <a:rPr lang="zh-TW" altLang="en-US" sz="3600" smtClean="0">
                <a:solidFill>
                  <a:srgbClr val="000000"/>
                </a:solidFill>
                <a:latin typeface="Times New Roman" pitchFamily="18" charset="0"/>
                <a:ea typeface="標楷體" pitchFamily="65" charset="-120"/>
                <a:cs typeface="Times New Roman" pitchFamily="18" charset="0"/>
              </a:rPr>
              <a:t>日起各機關之現行檔案編目建檔須採</a:t>
            </a:r>
            <a:r>
              <a:rPr lang="zh-TW" altLang="en-US" sz="3600" smtClean="0">
                <a:solidFill>
                  <a:srgbClr val="006600"/>
                </a:solidFill>
                <a:latin typeface="Times New Roman" pitchFamily="18" charset="0"/>
                <a:ea typeface="標楷體" pitchFamily="65" charset="-120"/>
                <a:cs typeface="Times New Roman" pitchFamily="18" charset="0"/>
              </a:rPr>
              <a:t>二層級</a:t>
            </a:r>
            <a:r>
              <a:rPr lang="en-US" altLang="zh-TW" sz="3600" smtClean="0">
                <a:solidFill>
                  <a:srgbClr val="006600"/>
                </a:solidFill>
                <a:latin typeface="Times New Roman" pitchFamily="18" charset="0"/>
                <a:ea typeface="標楷體" pitchFamily="65" charset="-120"/>
                <a:cs typeface="Times New Roman" pitchFamily="18" charset="0"/>
              </a:rPr>
              <a:t>(</a:t>
            </a:r>
            <a:r>
              <a:rPr lang="zh-TW" altLang="en-US" sz="3600" smtClean="0">
                <a:solidFill>
                  <a:srgbClr val="006600"/>
                </a:solidFill>
                <a:latin typeface="Times New Roman" pitchFamily="18" charset="0"/>
                <a:ea typeface="標楷體" pitchFamily="65" charset="-120"/>
                <a:cs typeface="Times New Roman" pitchFamily="18" charset="0"/>
              </a:rPr>
              <a:t>案卷、案件</a:t>
            </a:r>
            <a:r>
              <a:rPr lang="en-US" altLang="zh-TW" sz="3600" smtClean="0">
                <a:solidFill>
                  <a:srgbClr val="006600"/>
                </a:solidFill>
                <a:latin typeface="Times New Roman" pitchFamily="18" charset="0"/>
                <a:ea typeface="標楷體" pitchFamily="65" charset="-120"/>
                <a:cs typeface="Times New Roman" pitchFamily="18" charset="0"/>
              </a:rPr>
              <a:t>)</a:t>
            </a:r>
            <a:r>
              <a:rPr lang="zh-TW" altLang="en-US" sz="3600" smtClean="0">
                <a:solidFill>
                  <a:srgbClr val="000000"/>
                </a:solidFill>
                <a:latin typeface="Times New Roman" pitchFamily="18" charset="0"/>
                <a:ea typeface="標楷體" pitchFamily="65" charset="-120"/>
                <a:cs typeface="Times New Roman" pitchFamily="18" charset="0"/>
              </a:rPr>
              <a:t>著錄，</a:t>
            </a:r>
            <a:r>
              <a:rPr lang="zh-TW" altLang="en-US" sz="3600" smtClean="0">
                <a:solidFill>
                  <a:srgbClr val="FF0000"/>
                </a:solidFill>
                <a:latin typeface="Times New Roman" pitchFamily="18" charset="0"/>
                <a:ea typeface="標楷體" pitchFamily="65" charset="-120"/>
                <a:cs typeface="Times New Roman" pitchFamily="18" charset="0"/>
              </a:rPr>
              <a:t>回溯檔案得僅採案卷層級著錄</a:t>
            </a:r>
            <a:endParaRPr lang="zh-TW" altLang="en-US" sz="2800" smtClean="0">
              <a:latin typeface="Times New Roman" pitchFamily="18" charset="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8</a:t>
            </a:fld>
            <a:endParaRPr lang="en-US" altLang="zh-TW"/>
          </a:p>
        </p:txBody>
      </p:sp>
      <p:sp>
        <p:nvSpPr>
          <p:cNvPr id="6"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8</a:t>
            </a:fld>
            <a:endParaRPr lang="en-US" altLang="zh-TW"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內容版面配置區 2"/>
          <p:cNvSpPr>
            <a:spLocks noGrp="1"/>
          </p:cNvSpPr>
          <p:nvPr>
            <p:ph idx="1"/>
          </p:nvPr>
        </p:nvSpPr>
        <p:spPr>
          <a:xfrm>
            <a:off x="329253" y="481432"/>
            <a:ext cx="6172200" cy="6786033"/>
          </a:xfrm>
        </p:spPr>
        <p:txBody>
          <a:bodyPr/>
          <a:lstStyle/>
          <a:p>
            <a:r>
              <a:rPr lang="zh-TW" altLang="en-US" sz="4000" dirty="0" smtClean="0">
                <a:solidFill>
                  <a:srgbClr val="000000"/>
                </a:solidFill>
                <a:latin typeface="Times New Roman" pitchFamily="18" charset="0"/>
                <a:ea typeface="標楷體" pitchFamily="65" charset="-120"/>
                <a:cs typeface="Times New Roman" pitchFamily="18" charset="0"/>
              </a:rPr>
              <a:t>案卷層級彙送：</a:t>
            </a:r>
            <a:r>
              <a:rPr lang="en-US" altLang="zh-TW" sz="4000" dirty="0" smtClean="0">
                <a:solidFill>
                  <a:srgbClr val="000000"/>
                </a:solidFill>
                <a:latin typeface="Times New Roman" pitchFamily="18" charset="0"/>
                <a:ea typeface="標楷體" pitchFamily="65" charset="-120"/>
                <a:cs typeface="Times New Roman" pitchFamily="18" charset="0"/>
              </a:rPr>
              <a:t>96</a:t>
            </a:r>
            <a:r>
              <a:rPr lang="zh-TW" altLang="en-US" sz="4000" dirty="0" smtClean="0">
                <a:solidFill>
                  <a:srgbClr val="000000"/>
                </a:solidFill>
                <a:latin typeface="Times New Roman" pitchFamily="18" charset="0"/>
                <a:ea typeface="標楷體" pitchFamily="65" charset="-120"/>
                <a:cs typeface="Times New Roman" pitchFamily="18" charset="0"/>
              </a:rPr>
              <a:t>年</a:t>
            </a:r>
            <a:r>
              <a:rPr lang="en-US" altLang="zh-TW" sz="4000" dirty="0" smtClean="0">
                <a:solidFill>
                  <a:srgbClr val="000000"/>
                </a:solidFill>
                <a:latin typeface="Times New Roman" pitchFamily="18" charset="0"/>
                <a:ea typeface="標楷體" pitchFamily="65" charset="-120"/>
                <a:cs typeface="Times New Roman" pitchFamily="18" charset="0"/>
              </a:rPr>
              <a:t>7</a:t>
            </a:r>
            <a:r>
              <a:rPr lang="zh-TW" altLang="en-US" sz="4000" dirty="0" smtClean="0">
                <a:solidFill>
                  <a:srgbClr val="000000"/>
                </a:solidFill>
                <a:latin typeface="Times New Roman" pitchFamily="18" charset="0"/>
                <a:ea typeface="標楷體" pitchFamily="65" charset="-120"/>
                <a:cs typeface="Times New Roman" pitchFamily="18" charset="0"/>
              </a:rPr>
              <a:t>月</a:t>
            </a:r>
            <a:r>
              <a:rPr lang="en-US" altLang="zh-TW" sz="4000" dirty="0" smtClean="0">
                <a:solidFill>
                  <a:srgbClr val="000000"/>
                </a:solidFill>
                <a:latin typeface="Times New Roman" pitchFamily="18" charset="0"/>
                <a:ea typeface="標楷體" pitchFamily="65" charset="-120"/>
                <a:cs typeface="Times New Roman" pitchFamily="18" charset="0"/>
              </a:rPr>
              <a:t>1</a:t>
            </a:r>
            <a:r>
              <a:rPr lang="zh-TW" altLang="en-US" sz="4000" dirty="0" smtClean="0">
                <a:solidFill>
                  <a:srgbClr val="000000"/>
                </a:solidFill>
                <a:latin typeface="Times New Roman" pitchFamily="18" charset="0"/>
                <a:ea typeface="標楷體" pitchFamily="65" charset="-120"/>
                <a:cs typeface="Times New Roman" pitchFamily="18" charset="0"/>
              </a:rPr>
              <a:t>日起除送交修正目錄</a:t>
            </a:r>
            <a:r>
              <a:rPr lang="en-US" altLang="zh-TW" sz="4000" dirty="0" smtClean="0">
                <a:solidFill>
                  <a:srgbClr val="006600"/>
                </a:solidFill>
                <a:latin typeface="Times New Roman" pitchFamily="18" charset="0"/>
                <a:ea typeface="標楷體" pitchFamily="65" charset="-120"/>
                <a:cs typeface="Times New Roman" pitchFamily="18" charset="0"/>
              </a:rPr>
              <a:t>(</a:t>
            </a:r>
            <a:r>
              <a:rPr lang="zh-TW" altLang="en-US" sz="4000" dirty="0" smtClean="0">
                <a:solidFill>
                  <a:srgbClr val="006600"/>
                </a:solidFill>
                <a:latin typeface="Times New Roman" pitchFamily="18" charset="0"/>
                <a:ea typeface="標楷體" pitchFamily="65" charset="-120"/>
                <a:cs typeface="Times New Roman" pitchFamily="18" charset="0"/>
              </a:rPr>
              <a:t>移轉、移交、銷毀、刪除</a:t>
            </a:r>
            <a:r>
              <a:rPr lang="en-US" altLang="zh-TW" sz="4000" dirty="0" smtClean="0">
                <a:solidFill>
                  <a:srgbClr val="006600"/>
                </a:solidFill>
                <a:latin typeface="Times New Roman" pitchFamily="18" charset="0"/>
                <a:ea typeface="標楷體" pitchFamily="65" charset="-120"/>
                <a:cs typeface="Times New Roman" pitchFamily="18" charset="0"/>
              </a:rPr>
              <a:t>)</a:t>
            </a:r>
            <a:r>
              <a:rPr lang="zh-TW" altLang="en-US" sz="4000" dirty="0" smtClean="0">
                <a:solidFill>
                  <a:srgbClr val="000000"/>
                </a:solidFill>
                <a:latin typeface="Times New Roman" pitchFamily="18" charset="0"/>
                <a:ea typeface="標楷體" pitchFamily="65" charset="-120"/>
                <a:cs typeface="Times New Roman" pitchFamily="18" charset="0"/>
              </a:rPr>
              <a:t>外現行及回溯檔案目錄皆以「</a:t>
            </a:r>
            <a:r>
              <a:rPr lang="zh-TW" altLang="en-US" sz="4000" dirty="0" smtClean="0">
                <a:solidFill>
                  <a:srgbClr val="FF0000"/>
                </a:solidFill>
                <a:latin typeface="Times New Roman" pitchFamily="18" charset="0"/>
                <a:ea typeface="標楷體" pitchFamily="65" charset="-120"/>
                <a:cs typeface="Times New Roman" pitchFamily="18" charset="0"/>
              </a:rPr>
              <a:t>案卷層級</a:t>
            </a:r>
            <a:r>
              <a:rPr lang="zh-TW" altLang="en-US" sz="4000" dirty="0" smtClean="0">
                <a:solidFill>
                  <a:srgbClr val="000000"/>
                </a:solidFill>
                <a:latin typeface="Times New Roman" pitchFamily="18" charset="0"/>
                <a:ea typeface="標楷體" pitchFamily="65" charset="-120"/>
                <a:cs typeface="Times New Roman" pitchFamily="18" charset="0"/>
              </a:rPr>
              <a:t>」辦理彙送及公布</a:t>
            </a:r>
            <a:endParaRPr lang="en-US" altLang="zh-TW" sz="4000" dirty="0" smtClean="0">
              <a:solidFill>
                <a:srgbClr val="000000"/>
              </a:solidFill>
              <a:latin typeface="Times New Roman" pitchFamily="18" charset="0"/>
              <a:ea typeface="標楷體" pitchFamily="65" charset="-120"/>
              <a:cs typeface="Times New Roman" pitchFamily="18" charset="0"/>
            </a:endParaRPr>
          </a:p>
          <a:p>
            <a:r>
              <a:rPr lang="en-US" altLang="zh-TW" dirty="0" smtClean="0">
                <a:solidFill>
                  <a:srgbClr val="002060"/>
                </a:solidFill>
                <a:latin typeface="Times New Roman" pitchFamily="18" charset="0"/>
                <a:ea typeface="標楷體" pitchFamily="65" charset="-120"/>
                <a:cs typeface="Times New Roman" pitchFamily="18" charset="0"/>
              </a:rPr>
              <a:t>ex</a:t>
            </a:r>
            <a:r>
              <a:rPr lang="zh-TW" altLang="en-US" dirty="0" smtClean="0">
                <a:solidFill>
                  <a:srgbClr val="002060"/>
                </a:solidFill>
                <a:latin typeface="Times New Roman" pitchFamily="18" charset="0"/>
                <a:ea typeface="標楷體" pitchFamily="65" charset="-120"/>
                <a:cs typeface="Times New Roman" pitchFamily="18" charset="0"/>
              </a:rPr>
              <a:t>：</a:t>
            </a:r>
            <a:r>
              <a:rPr lang="en-US" altLang="zh-TW" dirty="0" smtClean="0">
                <a:solidFill>
                  <a:srgbClr val="002060"/>
                </a:solidFill>
                <a:latin typeface="Times New Roman" pitchFamily="18" charset="0"/>
                <a:ea typeface="標楷體" pitchFamily="65" charset="-120"/>
                <a:cs typeface="Times New Roman" pitchFamily="18" charset="0"/>
              </a:rPr>
              <a:t>96</a:t>
            </a:r>
            <a:r>
              <a:rPr lang="zh-TW" altLang="en-US" dirty="0" smtClean="0">
                <a:solidFill>
                  <a:srgbClr val="002060"/>
                </a:solidFill>
                <a:latin typeface="Times New Roman" pitchFamily="18" charset="0"/>
                <a:ea typeface="標楷體" pitchFamily="65" charset="-120"/>
                <a:cs typeface="Times New Roman" pitchFamily="18" charset="0"/>
              </a:rPr>
              <a:t>年</a:t>
            </a:r>
            <a:r>
              <a:rPr lang="en-US" altLang="zh-TW" dirty="0" smtClean="0">
                <a:solidFill>
                  <a:srgbClr val="002060"/>
                </a:solidFill>
                <a:latin typeface="Times New Roman" pitchFamily="18" charset="0"/>
                <a:ea typeface="標楷體" pitchFamily="65" charset="-120"/>
                <a:cs typeface="Times New Roman" pitchFamily="18" charset="0"/>
              </a:rPr>
              <a:t>7</a:t>
            </a:r>
            <a:r>
              <a:rPr lang="zh-TW" altLang="en-US" dirty="0" smtClean="0">
                <a:solidFill>
                  <a:srgbClr val="002060"/>
                </a:solidFill>
                <a:latin typeface="Times New Roman" pitchFamily="18" charset="0"/>
                <a:ea typeface="標楷體" pitchFamily="65" charset="-120"/>
                <a:cs typeface="Times New Roman" pitchFamily="18" charset="0"/>
              </a:rPr>
              <a:t>月</a:t>
            </a:r>
            <a:r>
              <a:rPr lang="en-US" altLang="zh-TW" dirty="0" smtClean="0">
                <a:solidFill>
                  <a:srgbClr val="002060"/>
                </a:solidFill>
                <a:latin typeface="Times New Roman" pitchFamily="18" charset="0"/>
                <a:ea typeface="標楷體" pitchFamily="65" charset="-120"/>
                <a:cs typeface="Times New Roman" pitchFamily="18" charset="0"/>
              </a:rPr>
              <a:t>1</a:t>
            </a:r>
            <a:r>
              <a:rPr lang="zh-TW" altLang="en-US" dirty="0" smtClean="0">
                <a:solidFill>
                  <a:srgbClr val="002060"/>
                </a:solidFill>
                <a:latin typeface="Times New Roman" pitchFamily="18" charset="0"/>
                <a:ea typeface="標楷體" pitchFamily="65" charset="-120"/>
                <a:cs typeface="Times New Roman" pitchFamily="18" charset="0"/>
              </a:rPr>
              <a:t>日前，機關採案件層級辦理 </a:t>
            </a:r>
            <a:r>
              <a:rPr lang="en-US" altLang="zh-TW" dirty="0" smtClean="0">
                <a:solidFill>
                  <a:srgbClr val="002060"/>
                </a:solidFill>
                <a:latin typeface="Times New Roman" pitchFamily="18" charset="0"/>
                <a:ea typeface="標楷體" pitchFamily="65" charset="-120"/>
                <a:cs typeface="Times New Roman" pitchFamily="18" charset="0"/>
              </a:rPr>
              <a:t/>
            </a:r>
            <a:br>
              <a:rPr lang="en-US" altLang="zh-TW" dirty="0" smtClean="0">
                <a:solidFill>
                  <a:srgbClr val="002060"/>
                </a:solidFill>
                <a:latin typeface="Times New Roman" pitchFamily="18" charset="0"/>
                <a:ea typeface="標楷體" pitchFamily="65" charset="-120"/>
                <a:cs typeface="Times New Roman" pitchFamily="18" charset="0"/>
              </a:rPr>
            </a:br>
            <a:r>
              <a:rPr lang="en-US" altLang="zh-TW" dirty="0" smtClean="0">
                <a:solidFill>
                  <a:srgbClr val="002060"/>
                </a:solidFill>
                <a:latin typeface="Times New Roman" pitchFamily="18" charset="0"/>
                <a:ea typeface="標楷體" pitchFamily="65" charset="-120"/>
                <a:cs typeface="Times New Roman" pitchFamily="18" charset="0"/>
              </a:rPr>
              <a:t>    </a:t>
            </a:r>
            <a:r>
              <a:rPr lang="zh-TW" altLang="en-US" dirty="0" smtClean="0">
                <a:solidFill>
                  <a:srgbClr val="002060"/>
                </a:solidFill>
                <a:latin typeface="Times New Roman" pitchFamily="18" charset="0"/>
                <a:ea typeface="標楷體" pitchFamily="65" charset="-120"/>
                <a:cs typeface="Times New Roman" pitchFamily="18" charset="0"/>
              </a:rPr>
              <a:t>目錄彙送</a:t>
            </a:r>
            <a:r>
              <a:rPr lang="en-US" altLang="zh-TW" dirty="0" smtClean="0">
                <a:solidFill>
                  <a:srgbClr val="002060"/>
                </a:solidFill>
                <a:latin typeface="Times New Roman" pitchFamily="18" charset="0"/>
                <a:ea typeface="標楷體" pitchFamily="65" charset="-120"/>
                <a:cs typeface="Times New Roman" pitchFamily="18" charset="0"/>
              </a:rPr>
              <a:t>(</a:t>
            </a:r>
            <a:r>
              <a:rPr lang="zh-TW" altLang="en-US" dirty="0" smtClean="0">
                <a:solidFill>
                  <a:srgbClr val="002060"/>
                </a:solidFill>
                <a:latin typeface="Times New Roman" pitchFamily="18" charset="0"/>
                <a:ea typeface="標楷體" pitchFamily="65" charset="-120"/>
                <a:cs typeface="Times New Roman" pitchFamily="18" charset="0"/>
              </a:rPr>
              <a:t>如</a:t>
            </a:r>
            <a:r>
              <a:rPr lang="en-US" altLang="zh-TW" dirty="0" smtClean="0">
                <a:solidFill>
                  <a:srgbClr val="002060"/>
                </a:solidFill>
                <a:latin typeface="Times New Roman" pitchFamily="18" charset="0"/>
                <a:ea typeface="標楷體" pitchFamily="65" charset="-120"/>
                <a:cs typeface="Times New Roman" pitchFamily="18" charset="0"/>
              </a:rPr>
              <a:t>92</a:t>
            </a:r>
            <a:r>
              <a:rPr lang="zh-TW" altLang="en-US" dirty="0" smtClean="0">
                <a:solidFill>
                  <a:srgbClr val="002060"/>
                </a:solidFill>
                <a:latin typeface="Times New Roman" pitchFamily="18" charset="0"/>
                <a:ea typeface="標楷體" pitchFamily="65" charset="-120"/>
                <a:cs typeface="Times New Roman" pitchFamily="18" charset="0"/>
              </a:rPr>
              <a:t>年產生的檔案</a:t>
            </a:r>
            <a:r>
              <a:rPr lang="en-US" altLang="zh-TW" dirty="0" smtClean="0">
                <a:solidFill>
                  <a:srgbClr val="002060"/>
                </a:solidFill>
                <a:latin typeface="Times New Roman" pitchFamily="18" charset="0"/>
                <a:ea typeface="標楷體" pitchFamily="65" charset="-120"/>
                <a:cs typeface="Times New Roman" pitchFamily="18" charset="0"/>
              </a:rPr>
              <a:t>)</a:t>
            </a:r>
            <a:r>
              <a:rPr lang="zh-TW" altLang="en-US" dirty="0" smtClean="0">
                <a:solidFill>
                  <a:srgbClr val="002060"/>
                </a:solidFill>
                <a:latin typeface="Times New Roman" pitchFamily="18" charset="0"/>
                <a:ea typeface="標楷體" pitchFamily="65" charset="-120"/>
                <a:cs typeface="Times New Roman" pitchFamily="18" charset="0"/>
              </a:rPr>
              <a:t>，於</a:t>
            </a:r>
            <a:r>
              <a:rPr lang="en-US" altLang="zh-TW" dirty="0" smtClean="0">
                <a:solidFill>
                  <a:srgbClr val="002060"/>
                </a:solidFill>
                <a:latin typeface="Times New Roman" pitchFamily="18" charset="0"/>
                <a:ea typeface="標楷體" pitchFamily="65" charset="-120"/>
                <a:cs typeface="Times New Roman" pitchFamily="18" charset="0"/>
              </a:rPr>
              <a:t>96</a:t>
            </a:r>
            <a:r>
              <a:rPr lang="zh-TW" altLang="en-US" dirty="0" smtClean="0">
                <a:solidFill>
                  <a:srgbClr val="002060"/>
                </a:solidFill>
                <a:latin typeface="Times New Roman" pitchFamily="18" charset="0"/>
                <a:ea typeface="標楷體" pitchFamily="65" charset="-120"/>
                <a:cs typeface="Times New Roman" pitchFamily="18" charset="0"/>
              </a:rPr>
              <a:t>年</a:t>
            </a:r>
            <a:r>
              <a:rPr lang="en-US" altLang="zh-TW" dirty="0" smtClean="0">
                <a:solidFill>
                  <a:srgbClr val="002060"/>
                </a:solidFill>
                <a:latin typeface="Times New Roman" pitchFamily="18" charset="0"/>
                <a:ea typeface="標楷體" pitchFamily="65" charset="-120"/>
                <a:cs typeface="Times New Roman" pitchFamily="18" charset="0"/>
              </a:rPr>
              <a:t/>
            </a:r>
            <a:br>
              <a:rPr lang="en-US" altLang="zh-TW" dirty="0" smtClean="0">
                <a:solidFill>
                  <a:srgbClr val="002060"/>
                </a:solidFill>
                <a:latin typeface="Times New Roman" pitchFamily="18" charset="0"/>
                <a:ea typeface="標楷體" pitchFamily="65" charset="-120"/>
                <a:cs typeface="Times New Roman" pitchFamily="18" charset="0"/>
              </a:rPr>
            </a:br>
            <a:r>
              <a:rPr lang="en-US" altLang="zh-TW" dirty="0" smtClean="0">
                <a:solidFill>
                  <a:srgbClr val="002060"/>
                </a:solidFill>
                <a:latin typeface="Times New Roman" pitchFamily="18" charset="0"/>
                <a:ea typeface="標楷體" pitchFamily="65" charset="-120"/>
                <a:cs typeface="Times New Roman" pitchFamily="18" charset="0"/>
              </a:rPr>
              <a:t>    7</a:t>
            </a:r>
            <a:r>
              <a:rPr lang="zh-TW" altLang="en-US" dirty="0" smtClean="0">
                <a:solidFill>
                  <a:srgbClr val="002060"/>
                </a:solidFill>
                <a:latin typeface="Times New Roman" pitchFamily="18" charset="0"/>
                <a:ea typeface="標楷體" pitchFamily="65" charset="-120"/>
                <a:cs typeface="Times New Roman" pitchFamily="18" charset="0"/>
              </a:rPr>
              <a:t>月</a:t>
            </a:r>
            <a:r>
              <a:rPr lang="en-US" altLang="zh-TW" dirty="0" smtClean="0">
                <a:solidFill>
                  <a:srgbClr val="002060"/>
                </a:solidFill>
                <a:latin typeface="Times New Roman" pitchFamily="18" charset="0"/>
                <a:ea typeface="標楷體" pitchFamily="65" charset="-120"/>
                <a:cs typeface="Times New Roman" pitchFamily="18" charset="0"/>
              </a:rPr>
              <a:t>1</a:t>
            </a:r>
            <a:r>
              <a:rPr lang="zh-TW" altLang="en-US" dirty="0" smtClean="0">
                <a:solidFill>
                  <a:srgbClr val="002060"/>
                </a:solidFill>
                <a:latin typeface="Times New Roman" pitchFamily="18" charset="0"/>
                <a:ea typeface="標楷體" pitchFamily="65" charset="-120"/>
                <a:cs typeface="Times New Roman" pitchFamily="18" charset="0"/>
              </a:rPr>
              <a:t>日後辦理該批</a:t>
            </a:r>
            <a:r>
              <a:rPr lang="zh-TW" altLang="en-US" dirty="0" smtClean="0">
                <a:solidFill>
                  <a:srgbClr val="006600"/>
                </a:solidFill>
                <a:latin typeface="Times New Roman" pitchFamily="18" charset="0"/>
                <a:ea typeface="標楷體" pitchFamily="65" charset="-120"/>
                <a:cs typeface="Times New Roman" pitchFamily="18" charset="0"/>
              </a:rPr>
              <a:t>銷毀目錄</a:t>
            </a:r>
            <a:r>
              <a:rPr lang="en-US" altLang="zh-TW" dirty="0" smtClean="0">
                <a:solidFill>
                  <a:srgbClr val="002060"/>
                </a:solidFill>
                <a:latin typeface="Times New Roman" pitchFamily="18" charset="0"/>
                <a:ea typeface="標楷體" pitchFamily="65" charset="-120"/>
                <a:cs typeface="Times New Roman" pitchFamily="18" charset="0"/>
              </a:rPr>
              <a:t>(</a:t>
            </a:r>
            <a:r>
              <a:rPr lang="zh-TW" altLang="en-US" dirty="0" smtClean="0">
                <a:solidFill>
                  <a:srgbClr val="002060"/>
                </a:solidFill>
                <a:latin typeface="Times New Roman" pitchFamily="18" charset="0"/>
                <a:ea typeface="標楷體" pitchFamily="65" charset="-120"/>
                <a:cs typeface="Times New Roman" pitchFamily="18" charset="0"/>
              </a:rPr>
              <a:t>完成銷毀</a:t>
            </a:r>
            <a:r>
              <a:rPr lang="en-US" altLang="zh-TW" dirty="0" smtClean="0">
                <a:solidFill>
                  <a:srgbClr val="002060"/>
                </a:solidFill>
                <a:latin typeface="Times New Roman" pitchFamily="18" charset="0"/>
                <a:ea typeface="標楷體" pitchFamily="65" charset="-120"/>
                <a:cs typeface="Times New Roman" pitchFamily="18" charset="0"/>
              </a:rPr>
              <a:t/>
            </a:r>
            <a:br>
              <a:rPr lang="en-US" altLang="zh-TW" dirty="0" smtClean="0">
                <a:solidFill>
                  <a:srgbClr val="002060"/>
                </a:solidFill>
                <a:latin typeface="Times New Roman" pitchFamily="18" charset="0"/>
                <a:ea typeface="標楷體" pitchFamily="65" charset="-120"/>
                <a:cs typeface="Times New Roman" pitchFamily="18" charset="0"/>
              </a:rPr>
            </a:br>
            <a:r>
              <a:rPr lang="en-US" altLang="zh-TW" dirty="0" smtClean="0">
                <a:solidFill>
                  <a:srgbClr val="002060"/>
                </a:solidFill>
                <a:latin typeface="Times New Roman" pitchFamily="18" charset="0"/>
                <a:ea typeface="標楷體" pitchFamily="65" charset="-120"/>
                <a:cs typeface="Times New Roman" pitchFamily="18" charset="0"/>
              </a:rPr>
              <a:t>    </a:t>
            </a:r>
            <a:r>
              <a:rPr lang="zh-TW" altLang="en-US" dirty="0" smtClean="0">
                <a:solidFill>
                  <a:srgbClr val="002060"/>
                </a:solidFill>
                <a:latin typeface="Times New Roman" pitchFamily="18" charset="0"/>
                <a:ea typeface="標楷體" pitchFamily="65" charset="-120"/>
                <a:cs typeface="Times New Roman" pitchFamily="18" charset="0"/>
              </a:rPr>
              <a:t>註記</a:t>
            </a:r>
            <a:r>
              <a:rPr lang="en-US" altLang="zh-TW" dirty="0" smtClean="0">
                <a:solidFill>
                  <a:srgbClr val="002060"/>
                </a:solidFill>
                <a:latin typeface="Times New Roman" pitchFamily="18" charset="0"/>
                <a:ea typeface="標楷體" pitchFamily="65" charset="-120"/>
                <a:cs typeface="Times New Roman" pitchFamily="18" charset="0"/>
              </a:rPr>
              <a:t>)</a:t>
            </a:r>
            <a:r>
              <a:rPr lang="zh-TW" altLang="en-US" dirty="0" smtClean="0">
                <a:solidFill>
                  <a:srgbClr val="002060"/>
                </a:solidFill>
                <a:latin typeface="Times New Roman" pitchFamily="18" charset="0"/>
                <a:ea typeface="標楷體" pitchFamily="65" charset="-120"/>
                <a:cs typeface="Times New Roman" pitchFamily="18" charset="0"/>
              </a:rPr>
              <a:t>彙送作業時，</a:t>
            </a:r>
            <a:r>
              <a:rPr lang="zh-TW" altLang="en-US" dirty="0" smtClean="0">
                <a:solidFill>
                  <a:srgbClr val="FF0000"/>
                </a:solidFill>
                <a:latin typeface="Times New Roman" pitchFamily="18" charset="0"/>
                <a:ea typeface="標楷體" pitchFamily="65" charset="-120"/>
                <a:cs typeface="Times New Roman" pitchFamily="18" charset="0"/>
              </a:rPr>
              <a:t>可採案件層級辦理</a:t>
            </a:r>
            <a:r>
              <a:rPr lang="en-US" altLang="zh-TW" dirty="0" smtClean="0">
                <a:solidFill>
                  <a:srgbClr val="FF0000"/>
                </a:solidFill>
                <a:latin typeface="Times New Roman" pitchFamily="18" charset="0"/>
                <a:ea typeface="標楷體" pitchFamily="65" charset="-120"/>
                <a:cs typeface="Times New Roman" pitchFamily="18" charset="0"/>
              </a:rPr>
              <a:t/>
            </a:r>
            <a:br>
              <a:rPr lang="en-US" altLang="zh-TW" dirty="0" smtClean="0">
                <a:solidFill>
                  <a:srgbClr val="FF0000"/>
                </a:solidFill>
                <a:latin typeface="Times New Roman" pitchFamily="18" charset="0"/>
                <a:ea typeface="標楷體" pitchFamily="65" charset="-120"/>
                <a:cs typeface="Times New Roman" pitchFamily="18" charset="0"/>
              </a:rPr>
            </a:br>
            <a:r>
              <a:rPr lang="en-US" altLang="zh-TW" dirty="0" smtClean="0">
                <a:solidFill>
                  <a:srgbClr val="FF0000"/>
                </a:solidFill>
                <a:latin typeface="Times New Roman" pitchFamily="18" charset="0"/>
                <a:ea typeface="標楷體" pitchFamily="65" charset="-120"/>
                <a:cs typeface="Times New Roman" pitchFamily="18" charset="0"/>
              </a:rPr>
              <a:t>    </a:t>
            </a:r>
            <a:r>
              <a:rPr lang="zh-TW" altLang="en-US" dirty="0" smtClean="0">
                <a:solidFill>
                  <a:srgbClr val="FF0000"/>
                </a:solidFill>
                <a:latin typeface="Times New Roman" pitchFamily="18" charset="0"/>
                <a:ea typeface="標楷體" pitchFamily="65" charset="-120"/>
                <a:cs typeface="Times New Roman" pitchFamily="18" charset="0"/>
              </a:rPr>
              <a:t>彙送</a:t>
            </a:r>
            <a:r>
              <a:rPr lang="zh-TW" altLang="en-US" dirty="0" smtClean="0">
                <a:solidFill>
                  <a:srgbClr val="002060"/>
                </a:solidFill>
                <a:latin typeface="Times New Roman" pitchFamily="18" charset="0"/>
                <a:ea typeface="標楷體" pitchFamily="65" charset="-120"/>
                <a:cs typeface="Times New Roman" pitchFamily="18" charset="0"/>
              </a:rPr>
              <a:t>。</a:t>
            </a:r>
            <a:endParaRPr lang="en-US" altLang="zh-TW" dirty="0" smtClean="0">
              <a:solidFill>
                <a:srgbClr val="000000"/>
              </a:solidFill>
              <a:latin typeface="Times New Roman" pitchFamily="18" charset="0"/>
              <a:ea typeface="標楷體" pitchFamily="65" charset="-120"/>
              <a:cs typeface="Times New Roman" pitchFamily="18" charset="0"/>
            </a:endParaRPr>
          </a:p>
          <a:p>
            <a:endParaRPr lang="zh-TW" altLang="en-US" dirty="0" smtClean="0">
              <a:ea typeface="標楷體" pitchFamily="65" charset="-120"/>
              <a:cs typeface="Times New Roman" pitchFamily="18" charset="0"/>
            </a:endParaRPr>
          </a:p>
        </p:txBody>
      </p:sp>
      <p:sp>
        <p:nvSpPr>
          <p:cNvPr id="2" name="頁尾版面配置區 1"/>
          <p:cNvSpPr>
            <a:spLocks noGrp="1"/>
          </p:cNvSpPr>
          <p:nvPr>
            <p:ph type="ftr" sz="quarter" idx="11"/>
          </p:nvPr>
        </p:nvSpPr>
        <p:spPr/>
        <p:txBody>
          <a:bodyPr/>
          <a:lstStyle/>
          <a:p>
            <a:pPr>
              <a:defRPr/>
            </a:pPr>
            <a:r>
              <a:rPr lang="en-US" altLang="zh-TW" smtClean="0"/>
              <a:t>【</a:t>
            </a:r>
            <a:r>
              <a:rPr lang="zh-TW" altLang="en-US" smtClean="0"/>
              <a:t>版權為檔案管理局所有</a:t>
            </a:r>
            <a:r>
              <a:rPr lang="en-US" altLang="zh-TW" smtClean="0"/>
              <a:t>】</a:t>
            </a:r>
            <a:endParaRPr lang="en-US" altLang="zh-TW"/>
          </a:p>
        </p:txBody>
      </p:sp>
      <p:sp>
        <p:nvSpPr>
          <p:cNvPr id="3" name="投影片編號版面配置區 2"/>
          <p:cNvSpPr>
            <a:spLocks noGrp="1"/>
          </p:cNvSpPr>
          <p:nvPr>
            <p:ph type="sldNum" sz="quarter" idx="12"/>
          </p:nvPr>
        </p:nvSpPr>
        <p:spPr/>
        <p:txBody>
          <a:bodyPr/>
          <a:lstStyle/>
          <a:p>
            <a:pPr>
              <a:defRPr/>
            </a:pPr>
            <a:fld id="{6DB4F03D-1291-4CD0-976D-BE064014AF23}" type="slidenum">
              <a:rPr lang="en-US" altLang="zh-TW" smtClean="0"/>
              <a:pPr>
                <a:defRPr/>
              </a:pPr>
              <a:t>9</a:t>
            </a:fld>
            <a:endParaRPr lang="en-US" altLang="zh-TW"/>
          </a:p>
        </p:txBody>
      </p:sp>
      <p:sp>
        <p:nvSpPr>
          <p:cNvPr id="5" name="投影片編號版面配置區 2"/>
          <p:cNvSpPr txBox="1">
            <a:spLocks/>
          </p:cNvSpPr>
          <p:nvPr/>
        </p:nvSpPr>
        <p:spPr bwMode="auto">
          <a:xfrm>
            <a:off x="4476465" y="8699975"/>
            <a:ext cx="2147816"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b="1" kern="1200">
                <a:solidFill>
                  <a:schemeClr val="bg1"/>
                </a:solidFill>
                <a:latin typeface="Arial" charset="0"/>
                <a:ea typeface="標楷體" pitchFamily="65" charset="-120"/>
                <a:cs typeface="+mn-cs"/>
              </a:defRPr>
            </a:lvl1pPr>
            <a:lvl2pPr marL="457200" algn="r" rtl="0" fontAlgn="base">
              <a:spcBef>
                <a:spcPct val="0"/>
              </a:spcBef>
              <a:spcAft>
                <a:spcPct val="0"/>
              </a:spcAft>
              <a:defRPr sz="1000" b="1" kern="1200">
                <a:solidFill>
                  <a:schemeClr val="bg1"/>
                </a:solidFill>
                <a:latin typeface="Arial" charset="0"/>
                <a:ea typeface="標楷體" pitchFamily="65" charset="-120"/>
                <a:cs typeface="+mn-cs"/>
              </a:defRPr>
            </a:lvl2pPr>
            <a:lvl3pPr marL="914400" algn="r" rtl="0" fontAlgn="base">
              <a:spcBef>
                <a:spcPct val="0"/>
              </a:spcBef>
              <a:spcAft>
                <a:spcPct val="0"/>
              </a:spcAft>
              <a:defRPr sz="1000" b="1" kern="1200">
                <a:solidFill>
                  <a:schemeClr val="bg1"/>
                </a:solidFill>
                <a:latin typeface="Arial" charset="0"/>
                <a:ea typeface="標楷體" pitchFamily="65" charset="-120"/>
                <a:cs typeface="+mn-cs"/>
              </a:defRPr>
            </a:lvl3pPr>
            <a:lvl4pPr marL="1371600" algn="r" rtl="0" fontAlgn="base">
              <a:spcBef>
                <a:spcPct val="0"/>
              </a:spcBef>
              <a:spcAft>
                <a:spcPct val="0"/>
              </a:spcAft>
              <a:defRPr sz="1000" b="1" kern="1200">
                <a:solidFill>
                  <a:schemeClr val="bg1"/>
                </a:solidFill>
                <a:latin typeface="Arial" charset="0"/>
                <a:ea typeface="標楷體" pitchFamily="65" charset="-120"/>
                <a:cs typeface="+mn-cs"/>
              </a:defRPr>
            </a:lvl4pPr>
            <a:lvl5pPr marL="1828800" algn="r" rtl="0" fontAlgn="base">
              <a:spcBef>
                <a:spcPct val="0"/>
              </a:spcBef>
              <a:spcAft>
                <a:spcPct val="0"/>
              </a:spcAft>
              <a:defRPr sz="1000" b="1" kern="1200">
                <a:solidFill>
                  <a:schemeClr val="bg1"/>
                </a:solidFill>
                <a:latin typeface="Arial" charset="0"/>
                <a:ea typeface="標楷體" pitchFamily="65" charset="-120"/>
                <a:cs typeface="+mn-cs"/>
              </a:defRPr>
            </a:lvl5pPr>
            <a:lvl6pPr marL="2286000" algn="l" defTabSz="914400" rtl="0" eaLnBrk="1" latinLnBrk="0" hangingPunct="1">
              <a:defRPr sz="1000" b="1" kern="1200">
                <a:solidFill>
                  <a:schemeClr val="bg1"/>
                </a:solidFill>
                <a:latin typeface="Arial" charset="0"/>
                <a:ea typeface="標楷體" pitchFamily="65" charset="-120"/>
                <a:cs typeface="+mn-cs"/>
              </a:defRPr>
            </a:lvl6pPr>
            <a:lvl7pPr marL="2743200" algn="l" defTabSz="914400" rtl="0" eaLnBrk="1" latinLnBrk="0" hangingPunct="1">
              <a:defRPr sz="1000" b="1" kern="1200">
                <a:solidFill>
                  <a:schemeClr val="bg1"/>
                </a:solidFill>
                <a:latin typeface="Arial" charset="0"/>
                <a:ea typeface="標楷體" pitchFamily="65" charset="-120"/>
                <a:cs typeface="+mn-cs"/>
              </a:defRPr>
            </a:lvl7pPr>
            <a:lvl8pPr marL="3200400" algn="l" defTabSz="914400" rtl="0" eaLnBrk="1" latinLnBrk="0" hangingPunct="1">
              <a:defRPr sz="1000" b="1" kern="1200">
                <a:solidFill>
                  <a:schemeClr val="bg1"/>
                </a:solidFill>
                <a:latin typeface="Arial" charset="0"/>
                <a:ea typeface="標楷體" pitchFamily="65" charset="-120"/>
                <a:cs typeface="+mn-cs"/>
              </a:defRPr>
            </a:lvl8pPr>
            <a:lvl9pPr marL="3657600" algn="l" defTabSz="914400" rtl="0" eaLnBrk="1" latinLnBrk="0" hangingPunct="1">
              <a:defRPr sz="1000" b="1" kern="1200">
                <a:solidFill>
                  <a:schemeClr val="bg1"/>
                </a:solidFill>
                <a:latin typeface="Arial" charset="0"/>
                <a:ea typeface="標楷體" pitchFamily="65" charset="-120"/>
                <a:cs typeface="+mn-cs"/>
              </a:defRPr>
            </a:lvl9pPr>
          </a:lstStyle>
          <a:p>
            <a:pPr>
              <a:defRPr/>
            </a:pPr>
            <a:r>
              <a:rPr lang="en-US" altLang="zh-TW" sz="1200" smtClean="0">
                <a:solidFill>
                  <a:srgbClr val="898989"/>
                </a:solidFill>
                <a:latin typeface="標楷體" pitchFamily="65" charset="-120"/>
              </a:rPr>
              <a:t>【</a:t>
            </a:r>
            <a:r>
              <a:rPr lang="zh-TW" altLang="en-US" sz="1200" smtClean="0">
                <a:solidFill>
                  <a:srgbClr val="898989"/>
                </a:solidFill>
                <a:latin typeface="標楷體" pitchFamily="65" charset="-120"/>
              </a:rPr>
              <a:t>版權為檔案管理局所有</a:t>
            </a:r>
            <a:r>
              <a:rPr lang="en-US" altLang="zh-TW" sz="1200" smtClean="0">
                <a:solidFill>
                  <a:srgbClr val="898989"/>
                </a:solidFill>
                <a:latin typeface="標楷體" pitchFamily="65" charset="-120"/>
              </a:rPr>
              <a:t>】</a:t>
            </a:r>
          </a:p>
          <a:p>
            <a:pPr>
              <a:defRPr/>
            </a:pPr>
            <a:fld id="{24F06734-6B07-431E-86F1-9E33B45B4314}" type="slidenum">
              <a:rPr lang="en-US" altLang="zh-TW" sz="1200" smtClean="0"/>
              <a:pPr>
                <a:defRPr/>
              </a:pPr>
              <a:t>9</a:t>
            </a:fld>
            <a:endParaRPr lang="en-US" altLang="zh-TW"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檔案樂活情報">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7869</TotalTime>
  <Words>5042</Words>
  <Application>Microsoft Office PowerPoint</Application>
  <PresentationFormat>如螢幕大小 (4:3)</PresentationFormat>
  <Paragraphs>623</Paragraphs>
  <Slides>74</Slides>
  <Notes>6</Notes>
  <HiddenSlides>0</HiddenSlides>
  <MMClips>0</MMClips>
  <ScaleCrop>false</ScaleCrop>
  <HeadingPairs>
    <vt:vector size="4" baseType="variant">
      <vt:variant>
        <vt:lpstr>佈景主題</vt:lpstr>
      </vt:variant>
      <vt:variant>
        <vt:i4>1</vt:i4>
      </vt:variant>
      <vt:variant>
        <vt:lpstr>投影片標題</vt:lpstr>
      </vt:variant>
      <vt:variant>
        <vt:i4>74</vt:i4>
      </vt:variant>
    </vt:vector>
  </HeadingPairs>
  <TitlesOfParts>
    <vt:vector size="75" baseType="lpstr">
      <vt:lpstr>1_檔案樂活情報</vt:lpstr>
      <vt:lpstr>檔案檢調與應用  國家發展委員會檔案管理局     </vt:lpstr>
      <vt:lpstr>課程大綱</vt:lpstr>
      <vt:lpstr>PowerPoint 簡報</vt:lpstr>
      <vt:lpstr>PowerPoint 簡報</vt:lpstr>
      <vt:lpstr>檔案開放應用事項</vt:lpstr>
      <vt:lpstr>PowerPoint 簡報</vt:lpstr>
      <vt:lpstr>PowerPoint 簡報</vt:lpstr>
      <vt:lpstr>相關名詞界定</vt:lpstr>
      <vt:lpstr>PowerPoint 簡報</vt:lpstr>
      <vt:lpstr>何謂目錄彙送</vt:lpstr>
      <vt:lpstr>為何要做目錄彙送</vt:lpstr>
      <vt:lpstr>彙送範圍</vt:lpstr>
      <vt:lpstr>哪些機關要做</vt:lpstr>
      <vt:lpstr>送交程序</vt:lpstr>
      <vt:lpstr>PowerPoint 簡報</vt:lpstr>
      <vt:lpstr>何時做</vt:lpstr>
      <vt:lpstr>PowerPoint 簡報</vt:lpstr>
      <vt:lpstr>如何做</vt:lpstr>
      <vt:lpstr>機關檔案管理資訊網</vt:lpstr>
      <vt:lpstr>機關檔案目錄查詢網</vt:lpstr>
      <vt:lpstr>常見錯誤型態</vt:lpstr>
      <vt:lpstr>PowerPoint 簡報</vt:lpstr>
      <vt:lpstr>PowerPoint 簡報</vt:lpstr>
      <vt:lpstr>常見問題1</vt:lpstr>
      <vt:lpstr>常見問題2</vt:lpstr>
      <vt:lpstr>PowerPoint 簡報</vt:lpstr>
      <vt:lpstr> 何謂檢調</vt:lpstr>
      <vt:lpstr>PowerPoint 簡報</vt:lpstr>
      <vt:lpstr>PowerPoint 簡報</vt:lpstr>
      <vt:lpstr>PowerPoint 簡報</vt:lpstr>
      <vt:lpstr>PowerPoint 簡報</vt:lpstr>
      <vt:lpstr>PowerPoint 簡報</vt:lpstr>
      <vt:lpstr>PowerPoint 簡報</vt:lpstr>
      <vt:lpstr>常見問題1</vt:lpstr>
      <vt:lpstr>常見問題2</vt:lpstr>
      <vt:lpstr>PowerPoint 簡報</vt:lpstr>
      <vt:lpstr>PowerPoint 簡報</vt:lpstr>
      <vt:lpstr>PowerPoint 簡報</vt:lpstr>
      <vt:lpstr>何謂檔案申請應用</vt:lpstr>
      <vt:lpstr>檔案申請應用法令依據</vt:lpstr>
      <vt:lpstr>檔案申請應用流程</vt:lpstr>
      <vt:lpstr>查詢檔案目錄</vt:lpstr>
      <vt:lpstr>填寫申請書</vt:lpstr>
      <vt:lpstr>PowerPoint 簡報</vt:lpstr>
      <vt:lpstr>PowerPoint 簡報</vt:lpstr>
      <vt:lpstr>審核及回覆</vt:lpstr>
      <vt:lpstr>PowerPoint 簡報</vt:lpstr>
      <vt:lpstr>PowerPoint 簡報</vt:lpstr>
      <vt:lpstr>PowerPoint 簡報</vt:lpstr>
      <vt:lpstr>PowerPoint 簡報</vt:lpstr>
      <vt:lpstr>PowerPoint 簡報</vt:lpstr>
      <vt:lpstr>PowerPoint 簡報</vt:lpstr>
      <vt:lpstr>PowerPoint 簡報</vt:lpstr>
      <vt:lpstr>閱覽、抄錄或複製</vt:lpstr>
      <vt:lpstr>PowerPoint 簡報</vt:lpstr>
      <vt:lpstr>PowerPoint 簡報</vt:lpstr>
      <vt:lpstr>收費標準</vt:lpstr>
      <vt:lpstr>PowerPoint 簡報</vt:lpstr>
      <vt:lpstr>PowerPoint 簡報</vt:lpstr>
      <vt:lpstr>PowerPoint 簡報</vt:lpstr>
      <vt:lpstr>檔案係屬政府資訊之一部分，政府資訊公開法所定義之「政府資訊」，其涵蓋範圍較檔案法所定義之「檔案」為廣。是以，民眾向機關申請閱覽、複製個人權益相關公文，該公文若屬業經歸檔管理之檔案，應優先適用檔案法有關檔案應用之規定處理。(特別法優於普通法)(法律決字第0980006012號) </vt:lpstr>
      <vt:lpstr> 常見問題2 </vt:lpstr>
      <vt:lpstr>PowerPoint 簡報</vt:lpstr>
      <vt:lpstr>PowerPoint 簡報</vt:lpstr>
      <vt:lpstr>檔案加值推廣-意義</vt:lpstr>
      <vt:lpstr>檔案加值推廣-方式 </vt:lpstr>
      <vt:lpstr>出版檔案相關刊物 </vt:lpstr>
      <vt:lpstr>檔案樂活情報</vt:lpstr>
      <vt:lpstr>舉辦檔案展覽</vt:lpstr>
      <vt:lpstr>PowerPoint 簡報</vt:lpstr>
      <vt:lpstr>發行紀念品 </vt:lpstr>
      <vt:lpstr>PowerPoint 簡報</vt:lpstr>
      <vt:lpstr>陸、結語</vt:lpstr>
      <vt:lpstr>The End~</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2 Template</dc:title>
  <dc:creator>Presentation Magazine</dc:creator>
  <cp:lastModifiedBy>王素琴</cp:lastModifiedBy>
  <cp:revision>433</cp:revision>
  <cp:lastPrinted>2014-02-05T06:07:48Z</cp:lastPrinted>
  <dcterms:created xsi:type="dcterms:W3CDTF">2005-02-28T14:06:28Z</dcterms:created>
  <dcterms:modified xsi:type="dcterms:W3CDTF">2014-02-24T14:58:44Z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